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Lst>
  <p:sldSz cy="5143500" cx="9144000"/>
  <p:notesSz cx="6858000" cy="9144000"/>
  <p:embeddedFontLst>
    <p:embeddedFont>
      <p:font typeface="Average"/>
      <p:regular r:id="rId27"/>
    </p:embeddedFont>
    <p:embeddedFont>
      <p:font typeface="Oswald"/>
      <p:regular r:id="rId28"/>
      <p:bold r:id="rId2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font" Target="fonts/Oswald-regular.fntdata"/><Relationship Id="rId27" Type="http://schemas.openxmlformats.org/officeDocument/2006/relationships/font" Target="fonts/Average-regular.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Oswald-bold.fntdata"/><Relationship Id="rId7" Type="http://schemas.openxmlformats.org/officeDocument/2006/relationships/slide" Target="slides/slide3.xml"/><Relationship Id="rId8" Type="http://schemas.openxmlformats.org/officeDocument/2006/relationships/slide" Target="slides/slide4.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rIns="91425" wrap="square" tIns="91425"/>
          <a:lstStyle>
            <a:lvl1pPr lvl="0">
              <a:spcBef>
                <a:spcPts val="0"/>
              </a:spcBef>
              <a:buSzPts val="1400"/>
              <a:buChar char="●"/>
              <a:defRPr sz="1100"/>
            </a:lvl1pPr>
            <a:lvl2pPr lvl="1">
              <a:spcBef>
                <a:spcPts val="0"/>
              </a:spcBef>
              <a:buSzPts val="1400"/>
              <a:buChar char="○"/>
              <a:defRPr sz="1100"/>
            </a:lvl2pPr>
            <a:lvl3pPr lvl="2">
              <a:spcBef>
                <a:spcPts val="0"/>
              </a:spcBef>
              <a:buSzPts val="1400"/>
              <a:buChar char="■"/>
              <a:defRPr sz="1100"/>
            </a:lvl3pPr>
            <a:lvl4pPr lvl="3">
              <a:spcBef>
                <a:spcPts val="0"/>
              </a:spcBef>
              <a:buSzPts val="1400"/>
              <a:buChar char="●"/>
              <a:defRPr sz="1100"/>
            </a:lvl4pPr>
            <a:lvl5pPr lvl="4">
              <a:spcBef>
                <a:spcPts val="0"/>
              </a:spcBef>
              <a:buSzPts val="1400"/>
              <a:buChar char="○"/>
              <a:defRPr sz="1100"/>
            </a:lvl5pPr>
            <a:lvl6pPr lvl="5">
              <a:spcBef>
                <a:spcPts val="0"/>
              </a:spcBef>
              <a:buSzPts val="1400"/>
              <a:buChar char="■"/>
              <a:defRPr sz="1100"/>
            </a:lvl6pPr>
            <a:lvl7pPr lvl="6">
              <a:spcBef>
                <a:spcPts val="0"/>
              </a:spcBef>
              <a:buSzPts val="1400"/>
              <a:buChar char="●"/>
              <a:defRPr sz="1100"/>
            </a:lvl7pPr>
            <a:lvl8pPr lvl="7">
              <a:spcBef>
                <a:spcPts val="0"/>
              </a:spcBef>
              <a:buSzPts val="1400"/>
              <a:buChar char="○"/>
              <a:defRPr sz="1100"/>
            </a:lvl8pPr>
            <a:lvl9pPr lvl="8">
              <a:spcBef>
                <a:spcPts val="0"/>
              </a:spcBef>
              <a:buSzPts val="1400"/>
              <a:buChar char="■"/>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www.dieselserviceandsupply.com/Causes_of_Power_Failures.aspx" TargetMode="External"/><Relationship Id="rId3" Type="http://schemas.openxmlformats.org/officeDocument/2006/relationships/hyperlink" Target="http://www.dieselserviceandsupply.com/blog/March-2017/US-Power-Outage-Statistics.aspx" TargetMode="External"/><Relationship Id="rId4" Type="http://schemas.openxmlformats.org/officeDocument/2006/relationships/hyperlink" Target="http://www.ibtimes.com/aging-us-power-grid-blacks-out-more-any-other-developed-nation-1631086" TargetMode="Externa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 name="Shape 55"/>
        <p:cNvGrpSpPr/>
        <p:nvPr/>
      </p:nvGrpSpPr>
      <p:grpSpPr>
        <a:xfrm>
          <a:off x="0" y="0"/>
          <a:ext cx="0" cy="0"/>
          <a:chOff x="0" y="0"/>
          <a:chExt cx="0" cy="0"/>
        </a:xfrm>
      </p:grpSpPr>
      <p:sp>
        <p:nvSpPr>
          <p:cNvPr id="56" name="Shape 56"/>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57" name="Shape 5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rPr lang="en"/>
              <a:t>Kalvin:</a:t>
            </a:r>
          </a:p>
          <a:p>
            <a:pPr indent="0" lvl="0" marL="0">
              <a:spcBef>
                <a:spcPts val="0"/>
              </a:spcBef>
              <a:buNone/>
            </a:pPr>
            <a:r>
              <a:rPr lang="en"/>
              <a:t>Hey everyone, our team is Joanna, Justin, and myself, and our application predicts the occurrence of power outages using weather data.</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6" name="Shape 166"/>
        <p:cNvGrpSpPr/>
        <p:nvPr/>
      </p:nvGrpSpPr>
      <p:grpSpPr>
        <a:xfrm>
          <a:off x="0" y="0"/>
          <a:ext cx="0" cy="0"/>
          <a:chOff x="0" y="0"/>
          <a:chExt cx="0" cy="0"/>
        </a:xfrm>
      </p:grpSpPr>
      <p:sp>
        <p:nvSpPr>
          <p:cNvPr id="167" name="Shape 167"/>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168" name="Shape 16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rPr lang="en"/>
              <a:t>Joanna:</a:t>
            </a:r>
          </a:p>
          <a:p>
            <a:pPr indent="0" lvl="0" marL="0" rtl="0">
              <a:spcBef>
                <a:spcPts val="0"/>
              </a:spcBef>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1" name="Shape 171"/>
        <p:cNvGrpSpPr/>
        <p:nvPr/>
      </p:nvGrpSpPr>
      <p:grpSpPr>
        <a:xfrm>
          <a:off x="0" y="0"/>
          <a:ext cx="0" cy="0"/>
          <a:chOff x="0" y="0"/>
          <a:chExt cx="0" cy="0"/>
        </a:xfrm>
      </p:grpSpPr>
      <p:sp>
        <p:nvSpPr>
          <p:cNvPr id="172" name="Shape 172"/>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173" name="Shape 173"/>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lnSpc>
                <a:spcPct val="100000"/>
              </a:lnSpc>
              <a:spcBef>
                <a:spcPts val="0"/>
              </a:spcBef>
              <a:buNone/>
            </a:pPr>
            <a:r>
              <a:rPr lang="en"/>
              <a:t>Justin:</a:t>
            </a:r>
          </a:p>
          <a:p>
            <a:pPr indent="-298450" lvl="0" marL="457200" rtl="0">
              <a:lnSpc>
                <a:spcPct val="100000"/>
              </a:lnSpc>
              <a:spcBef>
                <a:spcPts val="0"/>
              </a:spcBef>
              <a:spcAft>
                <a:spcPts val="0"/>
              </a:spcAft>
              <a:buSzPts val="1100"/>
              <a:buAutoNum type="arabicPeriod"/>
            </a:pPr>
            <a:r>
              <a:rPr lang="en"/>
              <a:t>Our pilot design is such that the fundamental workflow remains intact as we build out a scalable production process.  This is very close to the pilot.</a:t>
            </a:r>
          </a:p>
          <a:p>
            <a:pPr indent="-298450" lvl="0" marL="457200" rtl="0">
              <a:lnSpc>
                <a:spcPct val="100000"/>
              </a:lnSpc>
              <a:spcBef>
                <a:spcPts val="0"/>
              </a:spcBef>
              <a:spcAft>
                <a:spcPts val="0"/>
              </a:spcAft>
              <a:buSzPts val="1100"/>
              <a:buAutoNum type="arabicPeriod"/>
            </a:pPr>
            <a:r>
              <a:rPr lang="en"/>
              <a:t>Steps with a border in yellow essentially only have volume increases.  Steps in red would benefit from updates:</a:t>
            </a:r>
          </a:p>
          <a:p>
            <a:pPr indent="-298450" lvl="1" marL="914400" rtl="0">
              <a:lnSpc>
                <a:spcPct val="100000"/>
              </a:lnSpc>
              <a:spcBef>
                <a:spcPts val="0"/>
              </a:spcBef>
              <a:spcAft>
                <a:spcPts val="0"/>
              </a:spcAft>
              <a:buSzPts val="1100"/>
              <a:buChar char="-"/>
            </a:pPr>
            <a:r>
              <a:rPr lang="en"/>
              <a:t>EIA is low volume with only periodic updates.  Automating the data grab is the only change needed.</a:t>
            </a:r>
          </a:p>
          <a:p>
            <a:pPr indent="-298450" lvl="1" marL="914400" rtl="0">
              <a:lnSpc>
                <a:spcPct val="100000"/>
              </a:lnSpc>
              <a:spcBef>
                <a:spcPts val="0"/>
              </a:spcBef>
              <a:spcAft>
                <a:spcPts val="0"/>
              </a:spcAft>
              <a:buSzPts val="1100"/>
              <a:buChar char="-"/>
            </a:pPr>
            <a:r>
              <a:rPr lang="en"/>
              <a:t>A large NOAA dataset (compressed ~3GB) would be pulled and stored in HDFS daily.</a:t>
            </a:r>
          </a:p>
          <a:p>
            <a:pPr indent="-298450" lvl="1" marL="914400" rtl="0">
              <a:lnSpc>
                <a:spcPct val="100000"/>
              </a:lnSpc>
              <a:spcBef>
                <a:spcPts val="0"/>
              </a:spcBef>
              <a:spcAft>
                <a:spcPts val="0"/>
              </a:spcAft>
              <a:buSzPts val="1100"/>
              <a:buChar char="-"/>
            </a:pPr>
            <a:r>
              <a:rPr lang="en"/>
              <a:t>Considering volumes, models may be fine still using sci-kit learn, or converting to MLlib for additional scalability</a:t>
            </a:r>
          </a:p>
          <a:p>
            <a:pPr indent="0" lvl="0" marL="0" rtl="0">
              <a:lnSpc>
                <a:spcPct val="100000"/>
              </a:lnSpc>
              <a:spcBef>
                <a:spcPts val="0"/>
              </a:spcBef>
              <a:spcAft>
                <a:spcPts val="0"/>
              </a:spcAft>
              <a:buNone/>
            </a:pPr>
            <a:r>
              <a:t/>
            </a:r>
            <a:endParaRPr/>
          </a:p>
          <a:p>
            <a:pPr indent="0" lvl="0" marL="0" rtl="0">
              <a:lnSpc>
                <a:spcPct val="100000"/>
              </a:lnSpc>
              <a:spcBef>
                <a:spcPts val="0"/>
              </a:spcBef>
              <a:buNone/>
            </a:pPr>
            <a:r>
              <a:t/>
            </a:r>
            <a:endParaRPr/>
          </a:p>
          <a:p>
            <a:pPr indent="0" lvl="0" marL="0" rtl="0">
              <a:lnSpc>
                <a:spcPct val="100000"/>
              </a:lnSpc>
              <a:spcBef>
                <a:spcPts val="0"/>
              </a:spcBef>
              <a:buNone/>
            </a:pPr>
            <a:r>
              <a:t/>
            </a:r>
            <a:endParaRPr/>
          </a:p>
          <a:p>
            <a:pPr indent="0" lvl="0" marL="0" rtl="0">
              <a:lnSpc>
                <a:spcPct val="100000"/>
              </a:lnSpc>
              <a:spcBef>
                <a:spcPts val="0"/>
              </a:spcBef>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1" name="Shape 201"/>
        <p:cNvGrpSpPr/>
        <p:nvPr/>
      </p:nvGrpSpPr>
      <p:grpSpPr>
        <a:xfrm>
          <a:off x="0" y="0"/>
          <a:ext cx="0" cy="0"/>
          <a:chOff x="0" y="0"/>
          <a:chExt cx="0" cy="0"/>
        </a:xfrm>
      </p:grpSpPr>
      <p:sp>
        <p:nvSpPr>
          <p:cNvPr id="202" name="Shape 202"/>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203" name="Shape 203"/>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lnSpc>
                <a:spcPct val="100000"/>
              </a:lnSpc>
              <a:spcBef>
                <a:spcPts val="0"/>
              </a:spcBef>
              <a:buNone/>
            </a:pPr>
            <a:r>
              <a:rPr lang="en"/>
              <a:t>Justin:</a:t>
            </a:r>
          </a:p>
          <a:p>
            <a:pPr indent="0" lvl="0" marL="0" marR="0" rtl="0" algn="l">
              <a:lnSpc>
                <a:spcPct val="100000"/>
              </a:lnSpc>
              <a:spcBef>
                <a:spcPts val="0"/>
              </a:spcBef>
              <a:spcAft>
                <a:spcPts val="0"/>
              </a:spcAft>
              <a:buNone/>
            </a:pPr>
            <a:r>
              <a:t/>
            </a:r>
            <a:endParaRPr/>
          </a:p>
          <a:p>
            <a:pPr indent="-298450" lvl="0" marL="457200" rtl="0">
              <a:lnSpc>
                <a:spcPct val="100000"/>
              </a:lnSpc>
              <a:spcBef>
                <a:spcPts val="0"/>
              </a:spcBef>
              <a:spcAft>
                <a:spcPts val="0"/>
              </a:spcAft>
              <a:buSzPts val="1100"/>
              <a:buAutoNum type="arabicPeriod"/>
            </a:pPr>
            <a:r>
              <a:rPr lang="en"/>
              <a:t>We have also introduced new serving layers, where the various predictions could be stored in your preferred Data Store, for accessing beyond Business Users’s dashboards.  </a:t>
            </a:r>
          </a:p>
          <a:p>
            <a:pPr indent="0" lvl="0" marL="0" rtl="0">
              <a:lnSpc>
                <a:spcPct val="100000"/>
              </a:lnSpc>
              <a:spcBef>
                <a:spcPts val="0"/>
              </a:spcBef>
              <a:buNone/>
            </a:pPr>
            <a:r>
              <a:t/>
            </a:r>
            <a:endParaRPr/>
          </a:p>
          <a:p>
            <a:pPr indent="0" lvl="0" marL="0" rtl="0">
              <a:lnSpc>
                <a:spcPct val="100000"/>
              </a:lnSpc>
              <a:spcBef>
                <a:spcPts val="0"/>
              </a:spcBef>
              <a:buNone/>
            </a:pPr>
            <a:r>
              <a:t/>
            </a:r>
            <a:endParaRPr/>
          </a:p>
          <a:p>
            <a:pPr indent="0" lvl="0" marL="0" rtl="0">
              <a:lnSpc>
                <a:spcPct val="100000"/>
              </a:lnSpc>
              <a:spcBef>
                <a:spcPts val="0"/>
              </a:spcBef>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5" name="Shape 235"/>
        <p:cNvGrpSpPr/>
        <p:nvPr/>
      </p:nvGrpSpPr>
      <p:grpSpPr>
        <a:xfrm>
          <a:off x="0" y="0"/>
          <a:ext cx="0" cy="0"/>
          <a:chOff x="0" y="0"/>
          <a:chExt cx="0" cy="0"/>
        </a:xfrm>
      </p:grpSpPr>
      <p:sp>
        <p:nvSpPr>
          <p:cNvPr id="236" name="Shape 236"/>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237" name="Shape 23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lnSpc>
                <a:spcPct val="100000"/>
              </a:lnSpc>
              <a:spcBef>
                <a:spcPts val="0"/>
              </a:spcBef>
              <a:buNone/>
            </a:pPr>
            <a:r>
              <a:rPr lang="en"/>
              <a:t>Justin:</a:t>
            </a:r>
          </a:p>
          <a:p>
            <a:pPr indent="0" lvl="0" marL="0" rtl="0">
              <a:lnSpc>
                <a:spcPct val="100000"/>
              </a:lnSpc>
              <a:spcBef>
                <a:spcPts val="0"/>
              </a:spcBef>
              <a:spcAft>
                <a:spcPts val="0"/>
              </a:spcAft>
              <a:buNone/>
            </a:pPr>
            <a:r>
              <a:t/>
            </a:r>
            <a:endParaRPr/>
          </a:p>
          <a:p>
            <a:pPr indent="-298450" lvl="0" marL="457200" rtl="0">
              <a:lnSpc>
                <a:spcPct val="100000"/>
              </a:lnSpc>
              <a:spcBef>
                <a:spcPts val="0"/>
              </a:spcBef>
              <a:spcAft>
                <a:spcPts val="0"/>
              </a:spcAft>
              <a:buSzPts val="1100"/>
              <a:buAutoNum type="arabicPeriod"/>
            </a:pPr>
            <a:r>
              <a:rPr lang="en"/>
              <a:t>This process is also easily amenable to include additional data sources, should we find better source of soil characteristics, say, which is reportedly valuable in prediction.</a:t>
            </a:r>
          </a:p>
          <a:p>
            <a:pPr indent="0" lvl="0" marL="0" rtl="0">
              <a:lnSpc>
                <a:spcPct val="100000"/>
              </a:lnSpc>
              <a:spcBef>
                <a:spcPts val="0"/>
              </a:spcBef>
              <a:buNone/>
            </a:pPr>
            <a:r>
              <a:t/>
            </a:r>
            <a:endParaRPr/>
          </a:p>
          <a:p>
            <a:pPr indent="0" lvl="0" marL="0" rtl="0">
              <a:lnSpc>
                <a:spcPct val="100000"/>
              </a:lnSpc>
              <a:spcBef>
                <a:spcPts val="0"/>
              </a:spcBef>
              <a:buNone/>
            </a:pPr>
            <a:r>
              <a:t/>
            </a:r>
            <a:endParaRPr/>
          </a:p>
          <a:p>
            <a:pPr indent="0" lvl="0" marL="0" rtl="0">
              <a:lnSpc>
                <a:spcPct val="100000"/>
              </a:lnSpc>
              <a:spcBef>
                <a:spcPts val="0"/>
              </a:spcBef>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1" name="Shape 271"/>
        <p:cNvGrpSpPr/>
        <p:nvPr/>
      </p:nvGrpSpPr>
      <p:grpSpPr>
        <a:xfrm>
          <a:off x="0" y="0"/>
          <a:ext cx="0" cy="0"/>
          <a:chOff x="0" y="0"/>
          <a:chExt cx="0" cy="0"/>
        </a:xfrm>
      </p:grpSpPr>
      <p:sp>
        <p:nvSpPr>
          <p:cNvPr id="272" name="Shape 272"/>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273" name="Shape 273"/>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lnSpc>
                <a:spcPct val="100000"/>
              </a:lnSpc>
              <a:spcBef>
                <a:spcPts val="0"/>
              </a:spcBef>
              <a:buNone/>
            </a:pPr>
            <a:r>
              <a:rPr lang="en"/>
              <a:t>Justin:</a:t>
            </a:r>
          </a:p>
          <a:p>
            <a:pPr indent="0" lvl="0" marL="0" rtl="0">
              <a:lnSpc>
                <a:spcPct val="100000"/>
              </a:lnSpc>
              <a:spcBef>
                <a:spcPts val="0"/>
              </a:spcBef>
              <a:spcAft>
                <a:spcPts val="0"/>
              </a:spcAft>
              <a:buNone/>
            </a:pPr>
            <a:r>
              <a:t/>
            </a:r>
            <a:endParaRPr/>
          </a:p>
          <a:p>
            <a:pPr indent="-298450" lvl="0" marL="457200" rtl="0">
              <a:lnSpc>
                <a:spcPct val="100000"/>
              </a:lnSpc>
              <a:spcBef>
                <a:spcPts val="0"/>
              </a:spcBef>
              <a:spcAft>
                <a:spcPts val="0"/>
              </a:spcAft>
              <a:buSzPts val="1100"/>
              <a:buAutoNum type="arabicPeriod"/>
            </a:pPr>
            <a:r>
              <a:rPr lang="en"/>
              <a:t>Also, as we envision potential expansion of service, we could provide a service for API calls to take advantage of either our models or local predictions.</a:t>
            </a:r>
          </a:p>
          <a:p>
            <a:pPr indent="0" lvl="0" marL="0" rtl="0">
              <a:lnSpc>
                <a:spcPct val="100000"/>
              </a:lnSpc>
              <a:spcBef>
                <a:spcPts val="0"/>
              </a:spcBef>
              <a:buNone/>
            </a:pPr>
            <a:r>
              <a:t/>
            </a:r>
            <a:endParaRPr/>
          </a:p>
          <a:p>
            <a:pPr indent="0" lvl="0" marL="0" rtl="0">
              <a:lnSpc>
                <a:spcPct val="100000"/>
              </a:lnSpc>
              <a:spcBef>
                <a:spcPts val="0"/>
              </a:spcBef>
              <a:buNone/>
            </a:pPr>
            <a:r>
              <a:t/>
            </a:r>
            <a:endParaRPr/>
          </a:p>
          <a:p>
            <a:pPr indent="0" lvl="0" marL="0" rtl="0">
              <a:lnSpc>
                <a:spcPct val="100000"/>
              </a:lnSpc>
              <a:spcBef>
                <a:spcPts val="0"/>
              </a:spcBef>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8" name="Shape 308"/>
        <p:cNvGrpSpPr/>
        <p:nvPr/>
      </p:nvGrpSpPr>
      <p:grpSpPr>
        <a:xfrm>
          <a:off x="0" y="0"/>
          <a:ext cx="0" cy="0"/>
          <a:chOff x="0" y="0"/>
          <a:chExt cx="0" cy="0"/>
        </a:xfrm>
      </p:grpSpPr>
      <p:sp>
        <p:nvSpPr>
          <p:cNvPr id="309" name="Shape 30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10" name="Shape 31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rPr lang="en"/>
              <a:t>Justin</a:t>
            </a:r>
            <a:r>
              <a:rPr lang="en"/>
              <a:t>:</a:t>
            </a:r>
          </a:p>
          <a:p>
            <a:pPr indent="0" lvl="0" marL="0">
              <a:spcBef>
                <a:spcPts val="0"/>
              </a:spcBef>
              <a:buNone/>
            </a:pPr>
            <a:r>
              <a:t/>
            </a:r>
            <a:endParaRPr/>
          </a:p>
          <a:p>
            <a:pPr indent="0" lvl="0" marL="0">
              <a:spcBef>
                <a:spcPts val="0"/>
              </a:spcBef>
              <a:buNone/>
            </a:pPr>
            <a:r>
              <a:rPr lang="en"/>
              <a:t>Originally, our intended end consumers were local residents (either directly or through media channels).  They could access readable charts through Tableau server for warning and preparation purposes. Here are some examples for demonstration purposes from our pilot:</a:t>
            </a:r>
          </a:p>
          <a:p>
            <a:pPr indent="-317500" lvl="0" marL="457200" rtl="0">
              <a:spcBef>
                <a:spcPts val="0"/>
              </a:spcBef>
              <a:spcAft>
                <a:spcPts val="0"/>
              </a:spcAft>
              <a:buSzPts val="1400"/>
              <a:buAutoNum type="arabicPeriod"/>
            </a:pPr>
            <a:r>
              <a:rPr lang="en"/>
              <a:t>Easy to read indicators for a given region</a:t>
            </a:r>
          </a:p>
          <a:p>
            <a:pPr indent="-317500" lvl="0" marL="457200" rtl="0">
              <a:spcBef>
                <a:spcPts val="0"/>
              </a:spcBef>
              <a:spcAft>
                <a:spcPts val="0"/>
              </a:spcAft>
              <a:buSzPts val="1400"/>
              <a:buAutoNum type="arabicPeriod"/>
            </a:pPr>
            <a:r>
              <a:rPr lang="en"/>
              <a:t>Signals can be provided only when the risk is beyond a certain threshold</a:t>
            </a:r>
          </a:p>
          <a:p>
            <a:pPr indent="-317500" lvl="0" marL="457200">
              <a:spcBef>
                <a:spcPts val="0"/>
              </a:spcBef>
              <a:buSzPts val="1400"/>
              <a:buAutoNum type="arabicPeriod"/>
            </a:pPr>
            <a:r>
              <a:rPr lang="en"/>
              <a:t>Color coding provides an easy way to understand the risk of outage predicted over the forecast period</a:t>
            </a:r>
          </a:p>
          <a:p>
            <a:pPr indent="0" lvl="0" marL="0">
              <a:spcBef>
                <a:spcPts val="0"/>
              </a:spcBef>
              <a:buNone/>
            </a:pPr>
            <a:r>
              <a:t/>
            </a:r>
            <a:endParaRPr/>
          </a:p>
          <a:p>
            <a:pPr indent="0" lvl="0" marL="0">
              <a:spcBef>
                <a:spcPts val="0"/>
              </a:spcBef>
              <a:buNone/>
            </a:pPr>
            <a:r>
              <a:rPr lang="en"/>
              <a:t> </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7" name="Shape 317"/>
        <p:cNvGrpSpPr/>
        <p:nvPr/>
      </p:nvGrpSpPr>
      <p:grpSpPr>
        <a:xfrm>
          <a:off x="0" y="0"/>
          <a:ext cx="0" cy="0"/>
          <a:chOff x="0" y="0"/>
          <a:chExt cx="0" cy="0"/>
        </a:xfrm>
      </p:grpSpPr>
      <p:sp>
        <p:nvSpPr>
          <p:cNvPr id="318" name="Shape 31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19" name="Shape 31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rPr lang="en"/>
              <a:t>Justin:</a:t>
            </a:r>
          </a:p>
          <a:p>
            <a:pPr indent="0" lvl="0" marL="0" rtl="0">
              <a:spcBef>
                <a:spcPts val="0"/>
              </a:spcBef>
              <a:buNone/>
            </a:pPr>
            <a:r>
              <a:t/>
            </a:r>
            <a:endParaRPr/>
          </a:p>
          <a:p>
            <a:pPr indent="0" lvl="0" marL="0">
              <a:spcBef>
                <a:spcPts val="0"/>
              </a:spcBef>
              <a:buNone/>
            </a:pPr>
            <a:r>
              <a:rPr lang="en"/>
              <a:t>We think there are opportunities with other interested parties as well, which may include: </a:t>
            </a:r>
          </a:p>
          <a:p>
            <a:pPr indent="-298450" lvl="0" marL="457200" rtl="0">
              <a:spcBef>
                <a:spcPts val="0"/>
              </a:spcBef>
              <a:spcAft>
                <a:spcPts val="0"/>
              </a:spcAft>
              <a:buSzPts val="1100"/>
              <a:buAutoNum type="arabicPeriod"/>
            </a:pPr>
            <a:r>
              <a:rPr lang="en"/>
              <a:t>Utilities, for whom we could provide longer forecasts to complement their existing processes aimed at maintaining service levels and reducing additional labor and capital costs.  Over time (as we improve models and work to include both wider and more granular data), this could improve regional allocation of service professionals or equipment.  </a:t>
            </a:r>
          </a:p>
          <a:p>
            <a:pPr indent="-298450" lvl="0" marL="457200" rtl="0">
              <a:spcBef>
                <a:spcPts val="0"/>
              </a:spcBef>
              <a:spcAft>
                <a:spcPts val="0"/>
              </a:spcAft>
              <a:buSzPts val="1100"/>
              <a:buAutoNum type="arabicPeriod"/>
            </a:pPr>
            <a:r>
              <a:rPr lang="en"/>
              <a:t>The Private Sector, where Retailers may be interested monitor supply chain risk in potentially affected areas, or enhance demand forecasting predictions (grocer, hardware store, outfitters, etc.) using our forecasts. Other industries may potentially be interested:</a:t>
            </a:r>
          </a:p>
          <a:p>
            <a:pPr indent="-298450" lvl="1" marL="914400" rtl="0">
              <a:spcBef>
                <a:spcPts val="0"/>
              </a:spcBef>
              <a:spcAft>
                <a:spcPts val="0"/>
              </a:spcAft>
              <a:buSzPts val="1100"/>
              <a:buAutoNum type="alphaLcPeriod"/>
            </a:pPr>
            <a:r>
              <a:rPr lang="en"/>
              <a:t>Plenty of service companies become impacted by outages, not just utility companies</a:t>
            </a:r>
          </a:p>
          <a:p>
            <a:pPr indent="-298450" lvl="1" marL="914400" rtl="0">
              <a:spcBef>
                <a:spcPts val="0"/>
              </a:spcBef>
              <a:spcAft>
                <a:spcPts val="0"/>
              </a:spcAft>
              <a:buSzPts val="1100"/>
              <a:buAutoNum type="alphaLcPeriod"/>
            </a:pPr>
            <a:r>
              <a:rPr lang="en"/>
              <a:t>Insurance companies may be willing to pay for information at more granular regions </a:t>
            </a:r>
          </a:p>
          <a:p>
            <a:pPr indent="-298450" lvl="1" marL="914400" rtl="0">
              <a:spcBef>
                <a:spcPts val="0"/>
              </a:spcBef>
              <a:buSzPts val="1100"/>
              <a:buAutoNum type="alphaLcPeriod"/>
            </a:pPr>
            <a:r>
              <a:rPr lang="en"/>
              <a:t>Wall Street may use as outages create winners and losers, especially in the short term, as revenues increase for some industries and decrease for others.</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5" name="Shape 325"/>
        <p:cNvGrpSpPr/>
        <p:nvPr/>
      </p:nvGrpSpPr>
      <p:grpSpPr>
        <a:xfrm>
          <a:off x="0" y="0"/>
          <a:ext cx="0" cy="0"/>
          <a:chOff x="0" y="0"/>
          <a:chExt cx="0" cy="0"/>
        </a:xfrm>
      </p:grpSpPr>
      <p:sp>
        <p:nvSpPr>
          <p:cNvPr id="326" name="Shape 32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27" name="Shape 32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rPr lang="en"/>
              <a:t>Justin:</a:t>
            </a:r>
          </a:p>
          <a:p>
            <a:pPr indent="0" lvl="0" marL="0">
              <a:spcBef>
                <a:spcPts val="0"/>
              </a:spcBef>
              <a:buNone/>
            </a:pPr>
            <a:r>
              <a:t/>
            </a:r>
            <a:endParaRPr/>
          </a:p>
          <a:p>
            <a:pPr indent="0" lvl="0" marL="0">
              <a:spcBef>
                <a:spcPts val="0"/>
              </a:spcBef>
              <a:buNone/>
            </a:pPr>
            <a:r>
              <a:rPr lang="en"/>
              <a:t>To recap, we designed the pilot to illustrate the concept and to ease development into a more scaled out version (as necessary).</a:t>
            </a:r>
          </a:p>
          <a:p>
            <a:pPr indent="-317500" lvl="0" marL="457200">
              <a:spcBef>
                <a:spcPts val="0"/>
              </a:spcBef>
              <a:spcAft>
                <a:spcPts val="0"/>
              </a:spcAft>
              <a:buSzPts val="1400"/>
              <a:buAutoNum type="arabicParenR"/>
            </a:pPr>
            <a:r>
              <a:rPr lang="en"/>
              <a:t>We are currently pulling in various sources and are prepared for the sources to grow </a:t>
            </a:r>
            <a:r>
              <a:rPr lang="en"/>
              <a:t>as we may find datasets that improve our prediction (e.g. natural: soil, seismic activity...or man-made: attacks on infrastructure)</a:t>
            </a:r>
          </a:p>
          <a:p>
            <a:pPr indent="-317500" lvl="0" marL="457200">
              <a:spcBef>
                <a:spcPts val="0"/>
              </a:spcBef>
              <a:buSzPts val="1400"/>
              <a:buAutoNum type="arabicParenR"/>
            </a:pPr>
            <a:r>
              <a:rPr lang="en"/>
              <a:t>We are prepared for both volume and velocity increases as well.</a:t>
            </a:r>
          </a:p>
          <a:p>
            <a:pPr indent="0" lvl="0" marL="0">
              <a:spcBef>
                <a:spcPts val="0"/>
              </a:spcBef>
              <a:buNone/>
            </a:pPr>
            <a:r>
              <a:t/>
            </a:r>
            <a:endParaRPr/>
          </a:p>
          <a:p>
            <a:pPr indent="0" lvl="0" marL="0">
              <a:spcBef>
                <a:spcPts val="0"/>
              </a:spcBef>
              <a:buNone/>
            </a:pPr>
            <a:r>
              <a:rPr lang="en"/>
              <a:t>Some suggestions for future development include:</a:t>
            </a:r>
          </a:p>
          <a:p>
            <a:pPr indent="0" lvl="0" marL="0">
              <a:spcBef>
                <a:spcPts val="0"/>
              </a:spcBef>
              <a:buNone/>
            </a:pPr>
            <a:r>
              <a:t/>
            </a:r>
            <a:endParaRPr/>
          </a:p>
          <a:p>
            <a:pPr indent="-317500" lvl="0" marL="457200" rtl="0">
              <a:spcBef>
                <a:spcPts val="0"/>
              </a:spcBef>
              <a:spcAft>
                <a:spcPts val="0"/>
              </a:spcAft>
              <a:buSzPts val="1400"/>
              <a:buAutoNum type="arabicParenR"/>
            </a:pPr>
            <a:r>
              <a:rPr lang="en"/>
              <a:t>Bringing in other states and stations within states  </a:t>
            </a:r>
          </a:p>
          <a:p>
            <a:pPr indent="-317500" lvl="0" marL="457200" rtl="0">
              <a:spcBef>
                <a:spcPts val="0"/>
              </a:spcBef>
              <a:spcAft>
                <a:spcPts val="0"/>
              </a:spcAft>
              <a:buSzPts val="1400"/>
              <a:buAutoNum type="arabicParenR"/>
            </a:pPr>
            <a:r>
              <a:rPr lang="en"/>
              <a:t>While enabling a fully scaled out solution is ideal, we suggest prioritizing components to scale.  Our expectation is that scaling storage would be early to support more data, though the smaller post-processed datasets being modeled may mean delaying scale-out there may be acceptable in early stages.</a:t>
            </a:r>
          </a:p>
          <a:p>
            <a:pPr indent="-317500" lvl="0" marL="457200" rtl="0">
              <a:spcBef>
                <a:spcPts val="0"/>
              </a:spcBef>
              <a:spcAft>
                <a:spcPts val="0"/>
              </a:spcAft>
              <a:buSzPts val="1400"/>
              <a:buAutoNum type="arabicParenR"/>
            </a:pPr>
            <a:r>
              <a:rPr lang="en"/>
              <a:t>Add additional serving layers to provide more value from the service.  Some of these options are relatively low cost to develop and could lead to revenue streams.</a:t>
            </a:r>
          </a:p>
          <a:p>
            <a:pPr indent="-317500" lvl="0" marL="457200" rtl="0">
              <a:spcBef>
                <a:spcPts val="0"/>
              </a:spcBef>
              <a:spcAft>
                <a:spcPts val="0"/>
              </a:spcAft>
              <a:buSzPts val="1400"/>
              <a:buAutoNum type="arabicParenR"/>
            </a:pPr>
            <a:r>
              <a:rPr lang="en"/>
              <a:t>Expand our sources.  </a:t>
            </a:r>
            <a:r>
              <a:rPr lang="en"/>
              <a:t>If we had the data we wanted: </a:t>
            </a:r>
          </a:p>
          <a:p>
            <a:pPr indent="-317500" lvl="1" marL="914400" rtl="0">
              <a:spcBef>
                <a:spcPts val="0"/>
              </a:spcBef>
              <a:spcAft>
                <a:spcPts val="0"/>
              </a:spcAft>
              <a:buSzPts val="1400"/>
              <a:buAutoNum type="alphaLcParenR"/>
            </a:pPr>
            <a:r>
              <a:rPr lang="en"/>
              <a:t>More precise location information for outages </a:t>
            </a:r>
          </a:p>
          <a:p>
            <a:pPr indent="-317500" lvl="1" marL="914400" rtl="0">
              <a:spcBef>
                <a:spcPts val="0"/>
              </a:spcBef>
              <a:buSzPts val="1400"/>
              <a:buAutoNum type="alphaLcParenR"/>
            </a:pPr>
            <a:r>
              <a:rPr lang="en"/>
              <a:t>Precise information about downed power lines</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1" name="Shape 331"/>
        <p:cNvGrpSpPr/>
        <p:nvPr/>
      </p:nvGrpSpPr>
      <p:grpSpPr>
        <a:xfrm>
          <a:off x="0" y="0"/>
          <a:ext cx="0" cy="0"/>
          <a:chOff x="0" y="0"/>
          <a:chExt cx="0" cy="0"/>
        </a:xfrm>
      </p:grpSpPr>
      <p:sp>
        <p:nvSpPr>
          <p:cNvPr id="332" name="Shape 33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33" name="Shape 333"/>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6" name="Shape 336"/>
        <p:cNvGrpSpPr/>
        <p:nvPr/>
      </p:nvGrpSpPr>
      <p:grpSpPr>
        <a:xfrm>
          <a:off x="0" y="0"/>
          <a:ext cx="0" cy="0"/>
          <a:chOff x="0" y="0"/>
          <a:chExt cx="0" cy="0"/>
        </a:xfrm>
      </p:grpSpPr>
      <p:sp>
        <p:nvSpPr>
          <p:cNvPr id="337" name="Shape 33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38" name="Shape 33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 name="Shape 61"/>
        <p:cNvGrpSpPr/>
        <p:nvPr/>
      </p:nvGrpSpPr>
      <p:grpSpPr>
        <a:xfrm>
          <a:off x="0" y="0"/>
          <a:ext cx="0" cy="0"/>
          <a:chOff x="0" y="0"/>
          <a:chExt cx="0" cy="0"/>
        </a:xfrm>
      </p:grpSpPr>
      <p:sp>
        <p:nvSpPr>
          <p:cNvPr id="62" name="Shape 62"/>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63" name="Shape 63"/>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rPr lang="en"/>
              <a:t>Kalvin:</a:t>
            </a:r>
          </a:p>
          <a:p>
            <a:pPr indent="0" lvl="0" marL="0">
              <a:spcBef>
                <a:spcPts val="0"/>
              </a:spcBef>
              <a:buNone/>
            </a:pPr>
            <a:r>
              <a:rPr lang="en"/>
              <a:t>Many other developed countries are moving to buried power lines, but here in the US, we still depend on above-ground power lines.  And as a result, we frequently have power outages due to downed power lines-- according to the Edison Electric Institute, 70% of power outages in the U.S. are weather related (</a:t>
            </a:r>
            <a:r>
              <a:rPr lang="en" u="sng">
                <a:solidFill>
                  <a:schemeClr val="hlink"/>
                </a:solidFill>
                <a:hlinkClick r:id="rId2"/>
              </a:rPr>
              <a:t>http://www.dieselserviceandsupply.com/Causes_of_Power_Failures.aspx</a:t>
            </a:r>
            <a:r>
              <a:rPr lang="en"/>
              <a:t>).  Specific causes include a combination of local wind, tree density, and soil conditions, but in any case, power outages have economic and social consequences that include inconvenience and the loss of critical lifeline systems during a disaster.</a:t>
            </a:r>
          </a:p>
          <a:p>
            <a:pPr indent="0" lvl="0" marL="0">
              <a:spcBef>
                <a:spcPts val="0"/>
              </a:spcBef>
              <a:buNone/>
            </a:pPr>
            <a:r>
              <a:t/>
            </a:r>
            <a:endParaRPr/>
          </a:p>
          <a:p>
            <a:pPr indent="0" lvl="0" marL="0">
              <a:spcBef>
                <a:spcPts val="0"/>
              </a:spcBef>
              <a:buNone/>
            </a:pPr>
            <a:r>
              <a:rPr lang="en"/>
              <a:t>Just to give an example, customers in Japan averaged 4 minutes of downtime every year, while customers in the Pacific Northwest averaged about 214 minutes of downtime. And according to the Department of Energy, these power outages could be costing companies as much as $150 billion per year (</a:t>
            </a:r>
            <a:r>
              <a:rPr lang="en" u="sng">
                <a:solidFill>
                  <a:schemeClr val="hlink"/>
                </a:solidFill>
                <a:hlinkClick r:id="rId3"/>
              </a:rPr>
              <a:t>http://www.dieselserviceandsupply.com/blog/March-2017/US-Power-Outage-Statistics.aspx</a:t>
            </a:r>
            <a:r>
              <a:rPr lang="en"/>
              <a:t>).</a:t>
            </a:r>
          </a:p>
          <a:p>
            <a:pPr indent="0" lvl="0" marL="0">
              <a:spcBef>
                <a:spcPts val="0"/>
              </a:spcBef>
              <a:buNone/>
            </a:pPr>
            <a:r>
              <a:t/>
            </a:r>
            <a:endParaRPr/>
          </a:p>
          <a:p>
            <a:pPr indent="0" lvl="0" marL="0">
              <a:spcBef>
                <a:spcPts val="0"/>
              </a:spcBef>
              <a:buNone/>
            </a:pPr>
            <a:r>
              <a:rPr lang="en"/>
              <a:t>Another factor in the frequency of power outages in the US is the aging power grid.  The U.S. electric grid loses power 285 percent more often than in 1984 (</a:t>
            </a:r>
            <a:r>
              <a:rPr lang="en" u="sng">
                <a:solidFill>
                  <a:schemeClr val="hlink"/>
                </a:solidFill>
                <a:hlinkClick r:id="rId4"/>
              </a:rPr>
              <a:t>http://www.ibtimes.com/aging-us-power-grid-blacks-out-more-any-other-developed-nation-1631086</a:t>
            </a:r>
            <a:r>
              <a:rPr lang="en"/>
              <a:t>).</a:t>
            </a:r>
          </a:p>
          <a:p>
            <a:pPr indent="0" lvl="0" marL="0">
              <a:spcBef>
                <a:spcPts val="0"/>
              </a:spcBef>
              <a:buNone/>
            </a:pPr>
            <a:r>
              <a:t/>
            </a:r>
            <a:endParaRPr/>
          </a:p>
          <a:p>
            <a:pPr indent="0" lvl="0" marL="0" rtl="0">
              <a:spcBef>
                <a:spcPts val="0"/>
              </a:spcBef>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1" name="Shape 341"/>
        <p:cNvGrpSpPr/>
        <p:nvPr/>
      </p:nvGrpSpPr>
      <p:grpSpPr>
        <a:xfrm>
          <a:off x="0" y="0"/>
          <a:ext cx="0" cy="0"/>
          <a:chOff x="0" y="0"/>
          <a:chExt cx="0" cy="0"/>
        </a:xfrm>
      </p:grpSpPr>
      <p:sp>
        <p:nvSpPr>
          <p:cNvPr id="342" name="Shape 34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43" name="Shape 343"/>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8" name="Shape 348"/>
        <p:cNvGrpSpPr/>
        <p:nvPr/>
      </p:nvGrpSpPr>
      <p:grpSpPr>
        <a:xfrm>
          <a:off x="0" y="0"/>
          <a:ext cx="0" cy="0"/>
          <a:chOff x="0" y="0"/>
          <a:chExt cx="0" cy="0"/>
        </a:xfrm>
      </p:grpSpPr>
      <p:sp>
        <p:nvSpPr>
          <p:cNvPr id="349" name="Shape 34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50" name="Shape 35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6" name="Shape 356"/>
        <p:cNvGrpSpPr/>
        <p:nvPr/>
      </p:nvGrpSpPr>
      <p:grpSpPr>
        <a:xfrm>
          <a:off x="0" y="0"/>
          <a:ext cx="0" cy="0"/>
          <a:chOff x="0" y="0"/>
          <a:chExt cx="0" cy="0"/>
        </a:xfrm>
      </p:grpSpPr>
      <p:sp>
        <p:nvSpPr>
          <p:cNvPr id="357" name="Shape 357"/>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358" name="Shape 35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sz="1400"/>
          </a:p>
          <a:p>
            <a:pPr indent="0" lvl="0" marL="0">
              <a:spcBef>
                <a:spcPts val="0"/>
              </a:spcBef>
              <a:buNone/>
            </a:pPr>
            <a:r>
              <a:t/>
            </a:r>
            <a:endParaRPr sz="1400"/>
          </a:p>
          <a:p>
            <a:pPr indent="0" lvl="0" marL="0">
              <a:spcBef>
                <a:spcPts val="0"/>
              </a:spcBef>
              <a:buNone/>
            </a:pPr>
            <a:r>
              <a:t/>
            </a:r>
            <a:endParaRPr sz="1400"/>
          </a:p>
          <a:p>
            <a:pPr indent="0" lvl="0" marL="0" rtl="0">
              <a:spcBef>
                <a:spcPts val="0"/>
              </a:spcBef>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 name="Shape 68"/>
        <p:cNvGrpSpPr/>
        <p:nvPr/>
      </p:nvGrpSpPr>
      <p:grpSpPr>
        <a:xfrm>
          <a:off x="0" y="0"/>
          <a:ext cx="0" cy="0"/>
          <a:chOff x="0" y="0"/>
          <a:chExt cx="0" cy="0"/>
        </a:xfrm>
      </p:grpSpPr>
      <p:sp>
        <p:nvSpPr>
          <p:cNvPr id="69" name="Shape 69"/>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70" name="Shape 7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rPr lang="en"/>
              <a:t>Kalvin:</a:t>
            </a:r>
          </a:p>
          <a:p>
            <a:pPr indent="0" lvl="0" marL="0" rtl="0">
              <a:spcBef>
                <a:spcPts val="0"/>
              </a:spcBef>
              <a:buNone/>
            </a:pPr>
            <a:r>
              <a:rPr lang="en"/>
              <a:t>Our application seeks to assist with this problem area by using historical weather, historical power outage, and weather forecast data to predict when outages will occur due to bad weather.</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 name="Shape 75"/>
        <p:cNvGrpSpPr/>
        <p:nvPr/>
      </p:nvGrpSpPr>
      <p:grpSpPr>
        <a:xfrm>
          <a:off x="0" y="0"/>
          <a:ext cx="0" cy="0"/>
          <a:chOff x="0" y="0"/>
          <a:chExt cx="0" cy="0"/>
        </a:xfrm>
      </p:grpSpPr>
      <p:sp>
        <p:nvSpPr>
          <p:cNvPr id="76" name="Shape 7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7" name="Shape 7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rPr lang="en"/>
              <a:t>Kalvin:</a:t>
            </a:r>
          </a:p>
          <a:p>
            <a:pPr indent="0" lvl="0" marL="0">
              <a:spcBef>
                <a:spcPts val="0"/>
              </a:spcBef>
              <a:buNone/>
            </a:pPr>
            <a:r>
              <a:rPr lang="en"/>
              <a:t>NOAA - variety of services with different frequency, but we are interested in daily (and in the future potentially hourly) information.  - L</a:t>
            </a:r>
          </a:p>
          <a:p>
            <a:pPr indent="0" lvl="0" marL="0">
              <a:spcBef>
                <a:spcPts val="0"/>
              </a:spcBef>
              <a:buNone/>
            </a:pPr>
            <a:r>
              <a:t/>
            </a:r>
            <a:endParaRPr/>
          </a:p>
          <a:p>
            <a:pPr indent="0" lvl="0" marL="0">
              <a:spcBef>
                <a:spcPts val="0"/>
              </a:spcBef>
              <a:buNone/>
            </a:pPr>
            <a:r>
              <a:rPr lang="en"/>
              <a:t>Here’s an example of the historical weather data the application currently uses to learn on.  This is local climatology data from the National Centers for Environmental Information (part of the National Oceanic and Atmospheric Administration), and this example comes from Rhode Island, where nasty New England weather creates a lot of opportunity to correlate weather and power outages.  It is semistructured but high quality data about daily averages and extremes, as well as hourly observations, for a particular weather station, and some example fields are the temperature, humidity, and windspeed.  This type of data is available starting in 2005 across 1000 weather stations in the US, and with up to 13,000 observations per year, per station, we consider this large data.</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 name="Shape 86"/>
        <p:cNvGrpSpPr/>
        <p:nvPr/>
      </p:nvGrpSpPr>
      <p:grpSpPr>
        <a:xfrm>
          <a:off x="0" y="0"/>
          <a:ext cx="0" cy="0"/>
          <a:chOff x="0" y="0"/>
          <a:chExt cx="0" cy="0"/>
        </a:xfrm>
      </p:grpSpPr>
      <p:sp>
        <p:nvSpPr>
          <p:cNvPr id="87" name="Shape 8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8" name="Shape 8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rPr lang="en"/>
              <a:t>Kalvin:</a:t>
            </a:r>
          </a:p>
          <a:p>
            <a:pPr indent="0" lvl="0" marL="0">
              <a:spcBef>
                <a:spcPts val="0"/>
              </a:spcBef>
              <a:buNone/>
            </a:pPr>
            <a:r>
              <a:rPr lang="en"/>
              <a:t>EIA - this is a low volume dataset with power outage information.  Reports available annually or monthly. - XS</a:t>
            </a:r>
          </a:p>
          <a:p>
            <a:pPr indent="0" lvl="0" marL="0">
              <a:spcBef>
                <a:spcPts val="0"/>
              </a:spcBef>
              <a:buNone/>
            </a:pPr>
            <a:r>
              <a:t/>
            </a:r>
            <a:endParaRPr/>
          </a:p>
          <a:p>
            <a:pPr indent="0" lvl="0" marL="0" rtl="0">
              <a:spcBef>
                <a:spcPts val="0"/>
              </a:spcBef>
              <a:buNone/>
            </a:pPr>
            <a:r>
              <a:rPr lang="en"/>
              <a:t>Now here’s an example of the power outage data the application learns on.  This is an annual report of the major disturbances in power across the entire nation, and includes information such as the time, date, severity, and general location of power outages.  It is less structured and slightly lower quality than the local climatology data, which we could tell was meant for querying, whereas this data is intended to be more of a report.  Since there are only about 100 observations per year for the entire country, we consider this data to be extra-small.</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 name="Shape 97"/>
        <p:cNvGrpSpPr/>
        <p:nvPr/>
      </p:nvGrpSpPr>
      <p:grpSpPr>
        <a:xfrm>
          <a:off x="0" y="0"/>
          <a:ext cx="0" cy="0"/>
          <a:chOff x="0" y="0"/>
          <a:chExt cx="0" cy="0"/>
        </a:xfrm>
      </p:grpSpPr>
      <p:sp>
        <p:nvSpPr>
          <p:cNvPr id="98" name="Shape 9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9" name="Shape 9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rPr lang="en"/>
              <a:t>Kalvin:</a:t>
            </a:r>
          </a:p>
          <a:p>
            <a:pPr indent="0" lvl="0" marL="0">
              <a:spcBef>
                <a:spcPts val="0"/>
              </a:spcBef>
              <a:buNone/>
            </a:pPr>
            <a:r>
              <a:rPr lang="en"/>
              <a:t>W.U. - hourly forecast available.  License limits calls per day and per hour with one call per site, though cost is very low to scale. - S</a:t>
            </a:r>
          </a:p>
          <a:p>
            <a:pPr indent="0" lvl="0" marL="0">
              <a:spcBef>
                <a:spcPts val="0"/>
              </a:spcBef>
              <a:buNone/>
            </a:pPr>
            <a:r>
              <a:t/>
            </a:r>
            <a:endParaRPr/>
          </a:p>
          <a:p>
            <a:pPr indent="0" lvl="0" marL="0" rtl="0">
              <a:spcBef>
                <a:spcPts val="0"/>
              </a:spcBef>
              <a:buNone/>
            </a:pPr>
            <a:r>
              <a:rPr lang="en"/>
              <a:t>And finally, this is an example of the weather forecast data that we get from Weather Underground, which includes local weather details like temperature, humidity, wind speed, and precipitation over the next three days.  The JSON format makes it highly structured, and it is generally high quality, with some occasionally missing fields.  With over 250,000 weather stations, the size of this data depends on the number of cities or stations we choose for the application, but since the API license limits us to one call per hour per station, we consider it to be small sized data.</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 name="Shape 108"/>
        <p:cNvGrpSpPr/>
        <p:nvPr/>
      </p:nvGrpSpPr>
      <p:grpSpPr>
        <a:xfrm>
          <a:off x="0" y="0"/>
          <a:ext cx="0" cy="0"/>
          <a:chOff x="0" y="0"/>
          <a:chExt cx="0" cy="0"/>
        </a:xfrm>
      </p:grpSpPr>
      <p:sp>
        <p:nvSpPr>
          <p:cNvPr id="109" name="Shape 10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0" name="Shape 11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rPr lang="en"/>
              <a:t>Kalvin:</a:t>
            </a:r>
          </a:p>
          <a:p>
            <a:pPr indent="0" lvl="0" marL="0">
              <a:spcBef>
                <a:spcPts val="0"/>
              </a:spcBef>
              <a:buNone/>
            </a:pPr>
            <a:r>
              <a:t/>
            </a:r>
            <a:endParaRPr/>
          </a:p>
          <a:p>
            <a:pPr indent="0" lvl="0" marL="0">
              <a:spcBef>
                <a:spcPts val="0"/>
              </a:spcBef>
              <a:buNone/>
            </a:pPr>
            <a:r>
              <a:rPr lang="en"/>
              <a:t>Here is the storage and retrieval architecture that we envision for a full-scale out of the application, which is based on the Netflix Architecture we learned about in class.  It’s centered around the idea that we would use one data warehouse to which we can push back the results of our machine learning.  HDFS for storage suits the type of small, structured, semi-complete data we have, scales out by adding clusters, and fulfills our querying needs.  And Apache Spark-SQL, with its MLlib library and resilient distributed data structures would support larger machine learning tasks.  As Joanna will mention, we are currently processing in memory with Spark and sci-kit learn because of the small size of the data.  So an example of the full</a:t>
            </a:r>
            <a:r>
              <a:rPr lang="en"/>
              <a:t> scale out solution could be Hadoop for storage, Spark on top of that for processing, with Spark MLlib for machine learning and Spark for Streaming, and finally Tableau, which has a scaleout server, for visualization.</a:t>
            </a:r>
          </a:p>
          <a:p>
            <a:pPr indent="0" lvl="0" marL="0">
              <a:spcBef>
                <a:spcPts val="0"/>
              </a:spcBef>
              <a:buNone/>
            </a:pPr>
            <a:r>
              <a:t/>
            </a:r>
            <a:endParaRPr/>
          </a:p>
          <a:p>
            <a:pPr indent="0" lvl="0" marL="0">
              <a:spcBef>
                <a:spcPts val="0"/>
              </a:spcBef>
              <a:buNone/>
            </a:pPr>
            <a:r>
              <a:rPr lang="en"/>
              <a:t>No Scale Out • Storage layer – PostgreSQL, etc. • Processing layer – SQL, Python, etc. • Machine Learning – Python with Scikit-learn, R, etc. • Streaming media – Python single threaded API, etc. • Data Visualization – freebee as Tableau has a scale out server</a:t>
            </a:r>
          </a:p>
          <a:p>
            <a:pPr indent="-317500" lvl="0" marL="457200" rtl="0">
              <a:spcBef>
                <a:spcPts val="0"/>
              </a:spcBef>
              <a:spcAft>
                <a:spcPts val="0"/>
              </a:spcAft>
              <a:buSzPts val="1400"/>
              <a:buChar char="-"/>
            </a:pPr>
            <a:r>
              <a:rPr lang="en"/>
              <a:t>Spark is scale out for processing, right now we’re dealing with everything in memory because of the small size of data but as we scale out, we’re store this across HDFS as we can add clusters to keep distributing data. </a:t>
            </a:r>
            <a:r>
              <a:rPr lang="en"/>
              <a:t>For scale-out, we can build Spark on HDFS for data storage</a:t>
            </a:r>
          </a:p>
          <a:p>
            <a:pPr indent="-317500" lvl="0" marL="457200" rtl="0">
              <a:spcBef>
                <a:spcPts val="0"/>
              </a:spcBef>
              <a:spcAft>
                <a:spcPts val="0"/>
              </a:spcAft>
              <a:buSzPts val="1400"/>
              <a:buChar char="-"/>
            </a:pPr>
            <a:r>
              <a:rPr lang="en"/>
              <a:t>Scikit-learn replace with MLlib to build classifier</a:t>
            </a:r>
          </a:p>
          <a:p>
            <a:pPr indent="-317500" lvl="0" marL="457200" rtl="0">
              <a:spcBef>
                <a:spcPts val="0"/>
              </a:spcBef>
              <a:buSzPts val="1400"/>
              <a:buChar char="-"/>
            </a:pPr>
            <a:r>
              <a:t/>
            </a:r>
            <a:endParaRPr/>
          </a:p>
          <a:p>
            <a:pPr indent="0" lvl="0" marL="0">
              <a:spcBef>
                <a:spcPts val="0"/>
              </a:spcBef>
              <a:buNone/>
            </a:pPr>
            <a:r>
              <a:rPr lang="en"/>
              <a:t>Full scale out • Storage layer – Hive, Redshift, etc. • Processing layer – Spark, Hadoop MapReduce, etc. • Machine Learning – Spark MLlib, Mahout, etc. • Streaming Media – Storm, Heron, Spark Streaming, Kafka, etc. • Data Visualization – freebee as Tableau has a scale out server!</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5" name="Shape 115"/>
        <p:cNvGrpSpPr/>
        <p:nvPr/>
      </p:nvGrpSpPr>
      <p:grpSpPr>
        <a:xfrm>
          <a:off x="0" y="0"/>
          <a:ext cx="0" cy="0"/>
          <a:chOff x="0" y="0"/>
          <a:chExt cx="0" cy="0"/>
        </a:xfrm>
      </p:grpSpPr>
      <p:sp>
        <p:nvSpPr>
          <p:cNvPr id="116" name="Shape 11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7" name="Shape 11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rPr lang="en"/>
              <a:t>Joanna</a:t>
            </a:r>
            <a:r>
              <a:rPr lang="en"/>
              <a:t>:</a:t>
            </a:r>
          </a:p>
          <a:p>
            <a:pPr indent="0" lvl="0" marL="0">
              <a:spcBef>
                <a:spcPts val="0"/>
              </a:spcBef>
              <a:buNone/>
            </a:pPr>
            <a:r>
              <a:rPr lang="en"/>
              <a:t>For the pilot architecture we’ve set up for today, we’re using Amazon Web Services to store our historical weather and outage data. For processing, we’re using Apache Spark within a conda environment to access python libraries such as scikit learn for machine learning. After our input data is processed, the results are saved </a:t>
            </a:r>
            <a:r>
              <a:rPr lang="en">
                <a:solidFill>
                  <a:srgbClr val="FF0000"/>
                </a:solidFill>
              </a:rPr>
              <a:t>using</a:t>
            </a:r>
            <a:r>
              <a:rPr lang="en"/>
              <a:t> Hive, which we will describe in more detail later. In terms of streaming, we are using cron, to pull our forecast data hourly from the weather underground api and run our script for updated outage predictions. Lastly, for final reporting and visualizations, we are using Tableau as the final serving layer.</a:t>
            </a:r>
          </a:p>
          <a:p>
            <a:pPr indent="0" lvl="0" marL="0">
              <a:spcBef>
                <a:spcPts val="0"/>
              </a:spcBef>
              <a:buNone/>
            </a:pPr>
            <a:r>
              <a:t/>
            </a:r>
            <a:endParaRPr/>
          </a:p>
          <a:p>
            <a:pPr indent="0" lvl="0" marL="0">
              <a:spcBef>
                <a:spcPts val="0"/>
              </a:spcBef>
              <a:buNone/>
            </a:pPr>
            <a:r>
              <a:t/>
            </a:r>
            <a:endParaRPr/>
          </a:p>
          <a:p>
            <a:pPr indent="0" lvl="0" marL="0">
              <a:spcBef>
                <a:spcPts val="0"/>
              </a:spcBef>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4" name="Shape 134"/>
        <p:cNvGrpSpPr/>
        <p:nvPr/>
      </p:nvGrpSpPr>
      <p:grpSpPr>
        <a:xfrm>
          <a:off x="0" y="0"/>
          <a:ext cx="0" cy="0"/>
          <a:chOff x="0" y="0"/>
          <a:chExt cx="0" cy="0"/>
        </a:xfrm>
      </p:grpSpPr>
      <p:sp>
        <p:nvSpPr>
          <p:cNvPr id="135" name="Shape 135"/>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136" name="Shape 13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rPr lang="en"/>
              <a:t>Joanna:</a:t>
            </a:r>
          </a:p>
          <a:p>
            <a:pPr indent="0" lvl="0" marL="0">
              <a:spcBef>
                <a:spcPts val="0"/>
              </a:spcBef>
              <a:buNone/>
            </a:pPr>
            <a:r>
              <a:rPr b="1" lang="en"/>
              <a:t>Version 1:</a:t>
            </a:r>
            <a:r>
              <a:rPr lang="en"/>
              <a:t> </a:t>
            </a:r>
            <a:r>
              <a:rPr lang="en"/>
              <a:t> Now we’ll take you through our pilot workflow in a little more detail. Our pilot has two layers for learning and for prediction. In the learning layer, we load the historical weather and outage data for a given city, in this pilot it’s Providence, RI for the year of 2016. Particularly, we chose the weather characteristics of windspeed, maxTemp and minTemp to predict on since our forecast data also had the same data available. We then process and feed this as training data for our logistic regression model, and predict outage results on the forecast test data we pull from weather underground.  Along with state and city information, we save a final table using Hive that shows the probability of outage in the next three days. </a:t>
            </a:r>
          </a:p>
          <a:p>
            <a:pPr indent="0" lvl="0" marL="0">
              <a:spcBef>
                <a:spcPts val="0"/>
              </a:spcBef>
              <a:buNone/>
            </a:pPr>
            <a:r>
              <a:t/>
            </a:r>
            <a:endParaRPr/>
          </a:p>
          <a:p>
            <a:pPr indent="0" lvl="0" marL="0">
              <a:spcBef>
                <a:spcPts val="0"/>
              </a:spcBef>
              <a:buNone/>
            </a:pPr>
            <a:r>
              <a:rPr b="1" lang="en"/>
              <a:t>Version 2: </a:t>
            </a:r>
            <a:r>
              <a:rPr lang="en"/>
              <a:t>Now we’ll take you through our pilot workflow in detail. Our pilot has two layers for learning and for prediction. In the learning layer, we load csvs of the historical weather data and outage data for Providence, RI from 2016 into Spark RDDs. Then we filter out outage dates that included </a:t>
            </a:r>
            <a:r>
              <a:rPr lang="en">
                <a:solidFill>
                  <a:srgbClr val="FF0000"/>
                </a:solidFill>
              </a:rPr>
              <a:t>our first state, </a:t>
            </a:r>
            <a:r>
              <a:rPr lang="en"/>
              <a:t>Rhode Island</a:t>
            </a:r>
            <a:r>
              <a:rPr lang="en">
                <a:solidFill>
                  <a:srgbClr val="FF0000"/>
                </a:solidFill>
              </a:rPr>
              <a:t>,</a:t>
            </a:r>
            <a:r>
              <a:rPr lang="en"/>
              <a:t> and columns of interest from the weather data, namely windspeed, max Temp and min Temp and create temporary Spark SQL tables. We then join the weather and outage tables by date such that there is a binary indicator for whether there was a outage on that day. </a:t>
            </a:r>
          </a:p>
          <a:p>
            <a:pPr indent="0" lvl="0" marL="0">
              <a:spcBef>
                <a:spcPts val="0"/>
              </a:spcBef>
              <a:buNone/>
            </a:pPr>
            <a:r>
              <a:t/>
            </a:r>
            <a:endParaRPr/>
          </a:p>
          <a:p>
            <a:pPr indent="0" lvl="0" marL="0">
              <a:spcBef>
                <a:spcPts val="0"/>
              </a:spcBef>
              <a:buNone/>
            </a:pPr>
            <a:r>
              <a:rPr lang="en"/>
              <a:t>Next, we collect all the data to create a train data matrix of features we want to learn on and a train labels array which contains the list of outcomes to learn on. </a:t>
            </a:r>
          </a:p>
          <a:p>
            <a:pPr indent="0" lvl="0" marL="0">
              <a:spcBef>
                <a:spcPts val="0"/>
              </a:spcBef>
              <a:buNone/>
            </a:pPr>
            <a:r>
              <a:t/>
            </a:r>
            <a:endParaRPr/>
          </a:p>
          <a:p>
            <a:pPr indent="0" lvl="0" marL="0">
              <a:spcBef>
                <a:spcPts val="0"/>
              </a:spcBef>
              <a:buNone/>
            </a:pPr>
            <a:r>
              <a:rPr lang="en"/>
              <a:t>Then we go into our second layer of prediction. We call the weather underground api for 3 days forecast information and create a test_data matrix of features to predict on. We feed these arrays into logistic regression model, fi</a:t>
            </a:r>
            <a:r>
              <a:rPr lang="en">
                <a:solidFill>
                  <a:srgbClr val="1D1F22"/>
                </a:solidFill>
                <a:highlight>
                  <a:srgbClr val="FFFFFF"/>
                </a:highlight>
              </a:rPr>
              <a:t>t the model according to the given training data, and predict outage results on the forecast test_data. We also calculate the probability of outage for each day. </a:t>
            </a:r>
          </a:p>
          <a:p>
            <a:pPr indent="0" lvl="0" marL="0">
              <a:spcBef>
                <a:spcPts val="0"/>
              </a:spcBef>
              <a:buNone/>
            </a:pPr>
            <a:r>
              <a:t/>
            </a:r>
            <a:endParaRPr/>
          </a:p>
          <a:p>
            <a:pPr indent="0" lvl="0" marL="0">
              <a:spcBef>
                <a:spcPts val="0"/>
              </a:spcBef>
              <a:buNone/>
            </a:pPr>
            <a:r>
              <a:rPr lang="en"/>
              <a:t>After stacking all the arrays, along with state and city information, we save a final table </a:t>
            </a:r>
            <a:r>
              <a:rPr lang="en">
                <a:solidFill>
                  <a:srgbClr val="FF0000"/>
                </a:solidFill>
              </a:rPr>
              <a:t>using</a:t>
            </a:r>
            <a:r>
              <a:rPr lang="en"/>
              <a:t> Hive that shows the probability of outage in the next three days. Then we connect our server with Tableau for the final visualizations.</a:t>
            </a:r>
          </a:p>
          <a:p>
            <a:pPr indent="0" lvl="0" marL="0">
              <a:spcBef>
                <a:spcPts val="0"/>
              </a:spcBef>
              <a:buNone/>
            </a:pPr>
            <a:r>
              <a:t/>
            </a:r>
            <a:endParaRPr/>
          </a:p>
          <a:p>
            <a:pPr indent="0" lvl="0" marL="0" rtl="0">
              <a:spcBef>
                <a:spcPts val="0"/>
              </a:spcBef>
              <a:buNone/>
            </a:pPr>
            <a:r>
              <a:t/>
            </a:r>
            <a:endParaRPr/>
          </a:p>
          <a:p>
            <a:pPr indent="0" lvl="0" marL="0" rtl="0">
              <a:spcBef>
                <a:spcPts val="0"/>
              </a:spcBef>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
  <p:cSld name="Title slide">
    <p:spTree>
      <p:nvGrpSpPr>
        <p:cNvPr id="9" name="Shape 9"/>
        <p:cNvGrpSpPr/>
        <p:nvPr/>
      </p:nvGrpSpPr>
      <p:grpSpPr>
        <a:xfrm>
          <a:off x="0" y="0"/>
          <a:ext cx="0" cy="0"/>
          <a:chOff x="0" y="0"/>
          <a:chExt cx="0" cy="0"/>
        </a:xfrm>
      </p:grpSpPr>
      <p:grpSp>
        <p:nvGrpSpPr>
          <p:cNvPr id="10" name="Shape 10"/>
          <p:cNvGrpSpPr/>
          <p:nvPr/>
        </p:nvGrpSpPr>
        <p:grpSpPr>
          <a:xfrm>
            <a:off x="4350279" y="2855377"/>
            <a:ext cx="443589" cy="105632"/>
            <a:chOff x="4137525" y="2915950"/>
            <a:chExt cx="869100" cy="207000"/>
          </a:xfrm>
        </p:grpSpPr>
        <p:sp>
          <p:nvSpPr>
            <p:cNvPr id="11" name="Shape 11"/>
            <p:cNvSpPr/>
            <p:nvPr/>
          </p:nvSpPr>
          <p:spPr>
            <a:xfrm>
              <a:off x="4468575" y="2915950"/>
              <a:ext cx="207000" cy="207000"/>
            </a:xfrm>
            <a:prstGeom prst="ellipse">
              <a:avLst/>
            </a:prstGeom>
            <a:solidFill>
              <a:schemeClr val="dk1"/>
            </a:solidFill>
            <a:ln>
              <a:noFill/>
            </a:ln>
          </p:spPr>
          <p:txBody>
            <a:bodyPr anchorCtr="0" anchor="ctr" bIns="91425" lIns="91425" rIns="91425" wrap="square" tIns="91425">
              <a:noAutofit/>
            </a:bodyPr>
            <a:lstStyle/>
            <a:p>
              <a:pPr indent="0" lvl="0" marL="0">
                <a:spcBef>
                  <a:spcPts val="0"/>
                </a:spcBef>
                <a:buNone/>
              </a:pPr>
              <a:r>
                <a:t/>
              </a:r>
              <a:endParaRPr/>
            </a:p>
          </p:txBody>
        </p:sp>
        <p:sp>
          <p:nvSpPr>
            <p:cNvPr id="12" name="Shape 12"/>
            <p:cNvSpPr/>
            <p:nvPr/>
          </p:nvSpPr>
          <p:spPr>
            <a:xfrm>
              <a:off x="4799625" y="2915950"/>
              <a:ext cx="207000" cy="207000"/>
            </a:xfrm>
            <a:prstGeom prst="ellipse">
              <a:avLst/>
            </a:prstGeom>
            <a:solidFill>
              <a:schemeClr val="dk1"/>
            </a:solidFill>
            <a:ln>
              <a:noFill/>
            </a:ln>
          </p:spPr>
          <p:txBody>
            <a:bodyPr anchorCtr="0" anchor="ctr" bIns="91425" lIns="91425" rIns="91425" wrap="square" tIns="91425">
              <a:noAutofit/>
            </a:bodyPr>
            <a:lstStyle/>
            <a:p>
              <a:pPr indent="0" lvl="0" marL="0">
                <a:spcBef>
                  <a:spcPts val="0"/>
                </a:spcBef>
                <a:buNone/>
              </a:pPr>
              <a:r>
                <a:t/>
              </a:r>
              <a:endParaRPr/>
            </a:p>
          </p:txBody>
        </p:sp>
        <p:sp>
          <p:nvSpPr>
            <p:cNvPr id="13" name="Shape 13"/>
            <p:cNvSpPr/>
            <p:nvPr/>
          </p:nvSpPr>
          <p:spPr>
            <a:xfrm>
              <a:off x="4137525" y="2915950"/>
              <a:ext cx="207000" cy="207000"/>
            </a:xfrm>
            <a:prstGeom prst="ellipse">
              <a:avLst/>
            </a:prstGeom>
            <a:solidFill>
              <a:schemeClr val="dk1"/>
            </a:solidFill>
            <a:ln>
              <a:noFill/>
            </a:ln>
          </p:spPr>
          <p:txBody>
            <a:bodyPr anchorCtr="0" anchor="ctr" bIns="91425" lIns="91425" rIns="91425" wrap="square" tIns="91425">
              <a:noAutofit/>
            </a:bodyPr>
            <a:lstStyle/>
            <a:p>
              <a:pPr indent="0" lvl="0" marL="0">
                <a:spcBef>
                  <a:spcPts val="0"/>
                </a:spcBef>
                <a:buNone/>
              </a:pPr>
              <a:r>
                <a:t/>
              </a:r>
              <a:endParaRPr/>
            </a:p>
          </p:txBody>
        </p:sp>
      </p:grpSp>
      <p:sp>
        <p:nvSpPr>
          <p:cNvPr id="14" name="Shape 14"/>
          <p:cNvSpPr txBox="1"/>
          <p:nvPr>
            <p:ph type="ctrTitle"/>
          </p:nvPr>
        </p:nvSpPr>
        <p:spPr>
          <a:xfrm>
            <a:off x="671258" y="990800"/>
            <a:ext cx="7801500" cy="1730100"/>
          </a:xfrm>
          <a:prstGeom prst="rect">
            <a:avLst/>
          </a:prstGeom>
        </p:spPr>
        <p:txBody>
          <a:bodyPr anchorCtr="0" anchor="b" bIns="91425" lIns="91425" rIns="91425" wrap="square" tIns="91425"/>
          <a:lstStyle>
            <a:lvl1pPr lvl="0" algn="ctr">
              <a:spcBef>
                <a:spcPts val="0"/>
              </a:spcBef>
              <a:buSzPts val="4800"/>
              <a:buNone/>
              <a:defRPr sz="4800"/>
            </a:lvl1pPr>
            <a:lvl2pPr lvl="1" algn="ctr">
              <a:spcBef>
                <a:spcPts val="0"/>
              </a:spcBef>
              <a:buSzPts val="4800"/>
              <a:buNone/>
              <a:defRPr sz="4800"/>
            </a:lvl2pPr>
            <a:lvl3pPr lvl="2" algn="ctr">
              <a:spcBef>
                <a:spcPts val="0"/>
              </a:spcBef>
              <a:buSzPts val="4800"/>
              <a:buNone/>
              <a:defRPr sz="4800"/>
            </a:lvl3pPr>
            <a:lvl4pPr lvl="3" algn="ctr">
              <a:spcBef>
                <a:spcPts val="0"/>
              </a:spcBef>
              <a:buSzPts val="4800"/>
              <a:buNone/>
              <a:defRPr sz="4800"/>
            </a:lvl4pPr>
            <a:lvl5pPr lvl="4" algn="ctr">
              <a:spcBef>
                <a:spcPts val="0"/>
              </a:spcBef>
              <a:buSzPts val="4800"/>
              <a:buNone/>
              <a:defRPr sz="4800"/>
            </a:lvl5pPr>
            <a:lvl6pPr lvl="5" algn="ctr">
              <a:spcBef>
                <a:spcPts val="0"/>
              </a:spcBef>
              <a:buSzPts val="4800"/>
              <a:buNone/>
              <a:defRPr sz="4800"/>
            </a:lvl6pPr>
            <a:lvl7pPr lvl="6" algn="ctr">
              <a:spcBef>
                <a:spcPts val="0"/>
              </a:spcBef>
              <a:buSzPts val="4800"/>
              <a:buNone/>
              <a:defRPr sz="4800"/>
            </a:lvl7pPr>
            <a:lvl8pPr lvl="7" algn="ctr">
              <a:spcBef>
                <a:spcPts val="0"/>
              </a:spcBef>
              <a:buSzPts val="4800"/>
              <a:buNone/>
              <a:defRPr sz="4800"/>
            </a:lvl8pPr>
            <a:lvl9pPr lvl="8" algn="ctr">
              <a:spcBef>
                <a:spcPts val="0"/>
              </a:spcBef>
              <a:buSzPts val="4800"/>
              <a:buNone/>
              <a:defRPr sz="4800"/>
            </a:lvl9pPr>
          </a:lstStyle>
          <a:p/>
        </p:txBody>
      </p:sp>
      <p:sp>
        <p:nvSpPr>
          <p:cNvPr id="15" name="Shape 15"/>
          <p:cNvSpPr txBox="1"/>
          <p:nvPr>
            <p:ph idx="1" type="subTitle"/>
          </p:nvPr>
        </p:nvSpPr>
        <p:spPr>
          <a:xfrm>
            <a:off x="671250" y="3174876"/>
            <a:ext cx="7801500" cy="792600"/>
          </a:xfrm>
          <a:prstGeom prst="rect">
            <a:avLst/>
          </a:prstGeom>
        </p:spPr>
        <p:txBody>
          <a:bodyPr anchorCtr="0" anchor="t" bIns="91425" lIns="91425"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6" name="Shape 16"/>
          <p:cNvSpPr txBox="1"/>
          <p:nvPr>
            <p:ph idx="12" type="sldNum"/>
          </p:nvPr>
        </p:nvSpPr>
        <p:spPr>
          <a:xfrm>
            <a:off x="8490250" y="4681009"/>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ig number">
    <p:spTree>
      <p:nvGrpSpPr>
        <p:cNvPr id="49" name="Shape 49"/>
        <p:cNvGrpSpPr/>
        <p:nvPr/>
      </p:nvGrpSpPr>
      <p:grpSpPr>
        <a:xfrm>
          <a:off x="0" y="0"/>
          <a:ext cx="0" cy="0"/>
          <a:chOff x="0" y="0"/>
          <a:chExt cx="0" cy="0"/>
        </a:xfrm>
      </p:grpSpPr>
      <p:sp>
        <p:nvSpPr>
          <p:cNvPr id="50" name="Shape 50"/>
          <p:cNvSpPr txBox="1"/>
          <p:nvPr>
            <p:ph type="title"/>
          </p:nvPr>
        </p:nvSpPr>
        <p:spPr>
          <a:xfrm>
            <a:off x="311700" y="1255275"/>
            <a:ext cx="8520600" cy="1890600"/>
          </a:xfrm>
          <a:prstGeom prst="rect">
            <a:avLst/>
          </a:prstGeom>
        </p:spPr>
        <p:txBody>
          <a:bodyPr anchorCtr="0" anchor="b" bIns="91425" lIns="91425" rIns="91425" wrap="square" tIns="91425"/>
          <a:lstStyle>
            <a:lvl1pPr lvl="0" algn="ctr">
              <a:spcBef>
                <a:spcPts val="0"/>
              </a:spcBef>
              <a:buSzPts val="12000"/>
              <a:buNone/>
              <a:defRPr sz="12000"/>
            </a:lvl1pPr>
            <a:lvl2pPr lvl="1" algn="ctr">
              <a:spcBef>
                <a:spcPts val="0"/>
              </a:spcBef>
              <a:buSzPts val="12000"/>
              <a:buNone/>
              <a:defRPr sz="12000"/>
            </a:lvl2pPr>
            <a:lvl3pPr lvl="2" algn="ctr">
              <a:spcBef>
                <a:spcPts val="0"/>
              </a:spcBef>
              <a:buSzPts val="12000"/>
              <a:buNone/>
              <a:defRPr sz="12000"/>
            </a:lvl3pPr>
            <a:lvl4pPr lvl="3" algn="ctr">
              <a:spcBef>
                <a:spcPts val="0"/>
              </a:spcBef>
              <a:buSzPts val="12000"/>
              <a:buNone/>
              <a:defRPr sz="12000"/>
            </a:lvl4pPr>
            <a:lvl5pPr lvl="4" algn="ctr">
              <a:spcBef>
                <a:spcPts val="0"/>
              </a:spcBef>
              <a:buSzPts val="12000"/>
              <a:buNone/>
              <a:defRPr sz="12000"/>
            </a:lvl5pPr>
            <a:lvl6pPr lvl="5" algn="ctr">
              <a:spcBef>
                <a:spcPts val="0"/>
              </a:spcBef>
              <a:buSzPts val="12000"/>
              <a:buNone/>
              <a:defRPr sz="12000"/>
            </a:lvl6pPr>
            <a:lvl7pPr lvl="6" algn="ctr">
              <a:spcBef>
                <a:spcPts val="0"/>
              </a:spcBef>
              <a:buSzPts val="12000"/>
              <a:buNone/>
              <a:defRPr sz="12000"/>
            </a:lvl7pPr>
            <a:lvl8pPr lvl="7" algn="ctr">
              <a:spcBef>
                <a:spcPts val="0"/>
              </a:spcBef>
              <a:buSzPts val="12000"/>
              <a:buNone/>
              <a:defRPr sz="12000"/>
            </a:lvl8pPr>
            <a:lvl9pPr lvl="8" algn="ctr">
              <a:spcBef>
                <a:spcPts val="0"/>
              </a:spcBef>
              <a:buSzPts val="12000"/>
              <a:buNone/>
              <a:defRPr sz="12000"/>
            </a:lvl9pPr>
          </a:lstStyle>
          <a:p/>
        </p:txBody>
      </p:sp>
      <p:sp>
        <p:nvSpPr>
          <p:cNvPr id="51" name="Shape 51"/>
          <p:cNvSpPr txBox="1"/>
          <p:nvPr>
            <p:ph idx="1" type="body"/>
          </p:nvPr>
        </p:nvSpPr>
        <p:spPr>
          <a:xfrm>
            <a:off x="311700" y="3228425"/>
            <a:ext cx="8520600" cy="1300800"/>
          </a:xfrm>
          <a:prstGeom prst="rect">
            <a:avLst/>
          </a:prstGeom>
        </p:spPr>
        <p:txBody>
          <a:bodyPr anchorCtr="0" anchor="t" bIns="91425" lIns="91425" rIns="91425" wrap="square" tIns="91425"/>
          <a:lstStyle>
            <a:lvl1pPr lvl="0" algn="ctr">
              <a:spcBef>
                <a:spcPts val="0"/>
              </a:spcBef>
              <a:buSzPts val="1800"/>
              <a:buChar char="●"/>
              <a:defRPr/>
            </a:lvl1pPr>
            <a:lvl2pPr lvl="1" algn="ctr">
              <a:spcBef>
                <a:spcPts val="0"/>
              </a:spcBef>
              <a:buSzPts val="1400"/>
              <a:buChar char="○"/>
              <a:defRPr/>
            </a:lvl2pPr>
            <a:lvl3pPr lvl="2" algn="ctr">
              <a:spcBef>
                <a:spcPts val="0"/>
              </a:spcBef>
              <a:buSzPts val="1400"/>
              <a:buChar char="■"/>
              <a:defRPr/>
            </a:lvl3pPr>
            <a:lvl4pPr lvl="3" algn="ctr">
              <a:spcBef>
                <a:spcPts val="0"/>
              </a:spcBef>
              <a:buSzPts val="1400"/>
              <a:buChar char="●"/>
              <a:defRPr/>
            </a:lvl4pPr>
            <a:lvl5pPr lvl="4" algn="ctr">
              <a:spcBef>
                <a:spcPts val="0"/>
              </a:spcBef>
              <a:buSzPts val="1400"/>
              <a:buChar char="○"/>
              <a:defRPr/>
            </a:lvl5pPr>
            <a:lvl6pPr lvl="5" algn="ctr">
              <a:spcBef>
                <a:spcPts val="0"/>
              </a:spcBef>
              <a:buSzPts val="1400"/>
              <a:buChar char="■"/>
              <a:defRPr/>
            </a:lvl6pPr>
            <a:lvl7pPr lvl="6" algn="ctr">
              <a:spcBef>
                <a:spcPts val="0"/>
              </a:spcBef>
              <a:buSzPts val="1400"/>
              <a:buChar char="●"/>
              <a:defRPr/>
            </a:lvl7pPr>
            <a:lvl8pPr lvl="7" algn="ctr">
              <a:spcBef>
                <a:spcPts val="0"/>
              </a:spcBef>
              <a:buSzPts val="1400"/>
              <a:buChar char="○"/>
              <a:defRPr/>
            </a:lvl8pPr>
            <a:lvl9pPr lvl="8" algn="ctr">
              <a:spcBef>
                <a:spcPts val="0"/>
              </a:spcBef>
              <a:buSzPts val="1400"/>
              <a:buChar char="■"/>
              <a:defRPr/>
            </a:lvl9pPr>
          </a:lstStyle>
          <a:p/>
        </p:txBody>
      </p:sp>
      <p:sp>
        <p:nvSpPr>
          <p:cNvPr id="52" name="Shape 52"/>
          <p:cNvSpPr txBox="1"/>
          <p:nvPr>
            <p:ph idx="12" type="sldNum"/>
          </p:nvPr>
        </p:nvSpPr>
        <p:spPr>
          <a:xfrm>
            <a:off x="8490250" y="4681009"/>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blank">
  <p:cSld name="Blank">
    <p:spTree>
      <p:nvGrpSpPr>
        <p:cNvPr id="53" name="Shape 53"/>
        <p:cNvGrpSpPr/>
        <p:nvPr/>
      </p:nvGrpSpPr>
      <p:grpSpPr>
        <a:xfrm>
          <a:off x="0" y="0"/>
          <a:ext cx="0" cy="0"/>
          <a:chOff x="0" y="0"/>
          <a:chExt cx="0" cy="0"/>
        </a:xfrm>
      </p:grpSpPr>
      <p:sp>
        <p:nvSpPr>
          <p:cNvPr id="54" name="Shape 54"/>
          <p:cNvSpPr txBox="1"/>
          <p:nvPr>
            <p:ph idx="12" type="sldNum"/>
          </p:nvPr>
        </p:nvSpPr>
        <p:spPr>
          <a:xfrm>
            <a:off x="8490250" y="4681009"/>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secHead">
  <p:cSld name="Section header">
    <p:spTree>
      <p:nvGrpSpPr>
        <p:cNvPr id="17" name="Shape 17"/>
        <p:cNvGrpSpPr/>
        <p:nvPr/>
      </p:nvGrpSpPr>
      <p:grpSpPr>
        <a:xfrm>
          <a:off x="0" y="0"/>
          <a:ext cx="0" cy="0"/>
          <a:chOff x="0" y="0"/>
          <a:chExt cx="0" cy="0"/>
        </a:xfrm>
      </p:grpSpPr>
      <p:sp>
        <p:nvSpPr>
          <p:cNvPr id="18" name="Shape 18"/>
          <p:cNvSpPr txBox="1"/>
          <p:nvPr>
            <p:ph type="title"/>
          </p:nvPr>
        </p:nvSpPr>
        <p:spPr>
          <a:xfrm>
            <a:off x="671250" y="2141250"/>
            <a:ext cx="7852200" cy="861000"/>
          </a:xfrm>
          <a:prstGeom prst="rect">
            <a:avLst/>
          </a:prstGeom>
        </p:spPr>
        <p:txBody>
          <a:bodyPr anchorCtr="0" anchor="ctr" bIns="91425" lIns="91425" rIns="91425" wrap="square" tIns="91425"/>
          <a:lstStyle>
            <a:lvl1pPr lvl="0" algn="ctr">
              <a:spcBef>
                <a:spcPts val="0"/>
              </a:spcBef>
              <a:buSzPts val="3600"/>
              <a:buNone/>
              <a:defRPr sz="3600"/>
            </a:lvl1pPr>
            <a:lvl2pPr lvl="1" algn="ctr">
              <a:spcBef>
                <a:spcPts val="0"/>
              </a:spcBef>
              <a:buSzPts val="3600"/>
              <a:buNone/>
              <a:defRPr sz="3600"/>
            </a:lvl2pPr>
            <a:lvl3pPr lvl="2" algn="ctr">
              <a:spcBef>
                <a:spcPts val="0"/>
              </a:spcBef>
              <a:buSzPts val="3600"/>
              <a:buNone/>
              <a:defRPr sz="3600"/>
            </a:lvl3pPr>
            <a:lvl4pPr lvl="3" algn="ctr">
              <a:spcBef>
                <a:spcPts val="0"/>
              </a:spcBef>
              <a:buSzPts val="3600"/>
              <a:buNone/>
              <a:defRPr sz="3600"/>
            </a:lvl4pPr>
            <a:lvl5pPr lvl="4" algn="ctr">
              <a:spcBef>
                <a:spcPts val="0"/>
              </a:spcBef>
              <a:buSzPts val="3600"/>
              <a:buNone/>
              <a:defRPr sz="3600"/>
            </a:lvl5pPr>
            <a:lvl6pPr lvl="5" algn="ctr">
              <a:spcBef>
                <a:spcPts val="0"/>
              </a:spcBef>
              <a:buSzPts val="3600"/>
              <a:buNone/>
              <a:defRPr sz="3600"/>
            </a:lvl6pPr>
            <a:lvl7pPr lvl="6" algn="ctr">
              <a:spcBef>
                <a:spcPts val="0"/>
              </a:spcBef>
              <a:buSzPts val="3600"/>
              <a:buNone/>
              <a:defRPr sz="3600"/>
            </a:lvl7pPr>
            <a:lvl8pPr lvl="7" algn="ctr">
              <a:spcBef>
                <a:spcPts val="0"/>
              </a:spcBef>
              <a:buSzPts val="3600"/>
              <a:buNone/>
              <a:defRPr sz="3600"/>
            </a:lvl8pPr>
            <a:lvl9pPr lvl="8" algn="ctr">
              <a:spcBef>
                <a:spcPts val="0"/>
              </a:spcBef>
              <a:buSzPts val="3600"/>
              <a:buNone/>
              <a:defRPr sz="3600"/>
            </a:lvl9pPr>
          </a:lstStyle>
          <a:p/>
        </p:txBody>
      </p:sp>
      <p:sp>
        <p:nvSpPr>
          <p:cNvPr id="19" name="Shape 19"/>
          <p:cNvSpPr txBox="1"/>
          <p:nvPr>
            <p:ph idx="12" type="sldNum"/>
          </p:nvPr>
        </p:nvSpPr>
        <p:spPr>
          <a:xfrm>
            <a:off x="8490250" y="4681009"/>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x">
  <p:cSld name="Title and body">
    <p:spTree>
      <p:nvGrpSpPr>
        <p:cNvPr id="20" name="Shape 20"/>
        <p:cNvGrpSpPr/>
        <p:nvPr/>
      </p:nvGrpSpPr>
      <p:grpSpPr>
        <a:xfrm>
          <a:off x="0" y="0"/>
          <a:ext cx="0" cy="0"/>
          <a:chOff x="0" y="0"/>
          <a:chExt cx="0" cy="0"/>
        </a:xfrm>
      </p:grpSpPr>
      <p:sp>
        <p:nvSpPr>
          <p:cNvPr id="21" name="Shape 21"/>
          <p:cNvSpPr txBox="1"/>
          <p:nvPr>
            <p:ph type="title"/>
          </p:nvPr>
        </p:nvSpPr>
        <p:spPr>
          <a:xfrm>
            <a:off x="311700" y="445025"/>
            <a:ext cx="8520600" cy="572700"/>
          </a:xfrm>
          <a:prstGeom prst="rect">
            <a:avLst/>
          </a:prstGeom>
        </p:spPr>
        <p:txBody>
          <a:bodyPr anchorCtr="0" anchor="t" bIns="91425" lIns="91425" rIns="91425" wrap="square" tIns="91425"/>
          <a:lstStyle>
            <a:lvl1pPr lvl="0">
              <a:spcBef>
                <a:spcPts val="0"/>
              </a:spcBef>
              <a:buSzPts val="3000"/>
              <a:buNone/>
              <a:defRPr/>
            </a:lvl1pPr>
            <a:lvl2pPr lvl="1">
              <a:spcBef>
                <a:spcPts val="0"/>
              </a:spcBef>
              <a:buSzPts val="3000"/>
              <a:buNone/>
              <a:defRPr/>
            </a:lvl2pPr>
            <a:lvl3pPr lvl="2">
              <a:spcBef>
                <a:spcPts val="0"/>
              </a:spcBef>
              <a:buSzPts val="3000"/>
              <a:buNone/>
              <a:defRPr/>
            </a:lvl3pPr>
            <a:lvl4pPr lvl="3">
              <a:spcBef>
                <a:spcPts val="0"/>
              </a:spcBef>
              <a:buSzPts val="3000"/>
              <a:buNone/>
              <a:defRPr/>
            </a:lvl4pPr>
            <a:lvl5pPr lvl="4">
              <a:spcBef>
                <a:spcPts val="0"/>
              </a:spcBef>
              <a:buSzPts val="3000"/>
              <a:buNone/>
              <a:defRPr/>
            </a:lvl5pPr>
            <a:lvl6pPr lvl="5">
              <a:spcBef>
                <a:spcPts val="0"/>
              </a:spcBef>
              <a:buSzPts val="3000"/>
              <a:buNone/>
              <a:defRPr/>
            </a:lvl6pPr>
            <a:lvl7pPr lvl="6">
              <a:spcBef>
                <a:spcPts val="0"/>
              </a:spcBef>
              <a:buSzPts val="3000"/>
              <a:buNone/>
              <a:defRPr/>
            </a:lvl7pPr>
            <a:lvl8pPr lvl="7">
              <a:spcBef>
                <a:spcPts val="0"/>
              </a:spcBef>
              <a:buSzPts val="3000"/>
              <a:buNone/>
              <a:defRPr/>
            </a:lvl8pPr>
            <a:lvl9pPr lvl="8">
              <a:spcBef>
                <a:spcPts val="0"/>
              </a:spcBef>
              <a:buSzPts val="3000"/>
              <a:buNone/>
              <a:defRPr/>
            </a:lvl9pPr>
          </a:lstStyle>
          <a:p/>
        </p:txBody>
      </p:sp>
      <p:sp>
        <p:nvSpPr>
          <p:cNvPr id="22" name="Shape 22"/>
          <p:cNvSpPr txBox="1"/>
          <p:nvPr>
            <p:ph idx="1" type="body"/>
          </p:nvPr>
        </p:nvSpPr>
        <p:spPr>
          <a:xfrm>
            <a:off x="311700" y="1152475"/>
            <a:ext cx="8520600" cy="3416400"/>
          </a:xfrm>
          <a:prstGeom prst="rect">
            <a:avLst/>
          </a:prstGeom>
        </p:spPr>
        <p:txBody>
          <a:bodyPr anchorCtr="0" anchor="t" bIns="91425" lIns="91425" rIns="91425" wrap="square" tIns="91425"/>
          <a:lstStyle>
            <a:lvl1pPr lvl="0">
              <a:spcBef>
                <a:spcPts val="0"/>
              </a:spcBef>
              <a:buSzPts val="1800"/>
              <a:buChar char="●"/>
              <a:defRPr/>
            </a:lvl1pPr>
            <a:lvl2pPr lvl="1">
              <a:spcBef>
                <a:spcPts val="0"/>
              </a:spcBef>
              <a:buSzPts val="1400"/>
              <a:buChar char="○"/>
              <a:defRPr/>
            </a:lvl2pPr>
            <a:lvl3pPr lvl="2">
              <a:spcBef>
                <a:spcPts val="0"/>
              </a:spcBef>
              <a:buSzPts val="1400"/>
              <a:buChar char="■"/>
              <a:defRPr/>
            </a:lvl3pPr>
            <a:lvl4pPr lvl="3">
              <a:spcBef>
                <a:spcPts val="0"/>
              </a:spcBef>
              <a:buSzPts val="1400"/>
              <a:buChar char="●"/>
              <a:defRPr/>
            </a:lvl4pPr>
            <a:lvl5pPr lvl="4">
              <a:spcBef>
                <a:spcPts val="0"/>
              </a:spcBef>
              <a:buSzPts val="1400"/>
              <a:buChar char="○"/>
              <a:defRPr/>
            </a:lvl5pPr>
            <a:lvl6pPr lvl="5">
              <a:spcBef>
                <a:spcPts val="0"/>
              </a:spcBef>
              <a:buSzPts val="1400"/>
              <a:buChar char="■"/>
              <a:defRPr/>
            </a:lvl6pPr>
            <a:lvl7pPr lvl="6">
              <a:spcBef>
                <a:spcPts val="0"/>
              </a:spcBef>
              <a:buSzPts val="1400"/>
              <a:buChar char="●"/>
              <a:defRPr/>
            </a:lvl7pPr>
            <a:lvl8pPr lvl="7">
              <a:spcBef>
                <a:spcPts val="0"/>
              </a:spcBef>
              <a:buSzPts val="1400"/>
              <a:buChar char="○"/>
              <a:defRPr/>
            </a:lvl8pPr>
            <a:lvl9pPr lvl="8">
              <a:spcBef>
                <a:spcPts val="0"/>
              </a:spcBef>
              <a:buSzPts val="1400"/>
              <a:buChar char="■"/>
              <a:defRPr/>
            </a:lvl9pPr>
          </a:lstStyle>
          <a:p/>
        </p:txBody>
      </p:sp>
      <p:sp>
        <p:nvSpPr>
          <p:cNvPr id="23" name="Shape 23"/>
          <p:cNvSpPr txBox="1"/>
          <p:nvPr>
            <p:ph idx="12" type="sldNum"/>
          </p:nvPr>
        </p:nvSpPr>
        <p:spPr>
          <a:xfrm>
            <a:off x="8490250" y="4681009"/>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woColTx">
  <p:cSld name="Title and two columns">
    <p:spTree>
      <p:nvGrpSpPr>
        <p:cNvPr id="24" name="Shape 24"/>
        <p:cNvGrpSpPr/>
        <p:nvPr/>
      </p:nvGrpSpPr>
      <p:grpSpPr>
        <a:xfrm>
          <a:off x="0" y="0"/>
          <a:ext cx="0" cy="0"/>
          <a:chOff x="0" y="0"/>
          <a:chExt cx="0" cy="0"/>
        </a:xfrm>
      </p:grpSpPr>
      <p:sp>
        <p:nvSpPr>
          <p:cNvPr id="25" name="Shape 25"/>
          <p:cNvSpPr txBox="1"/>
          <p:nvPr>
            <p:ph type="title"/>
          </p:nvPr>
        </p:nvSpPr>
        <p:spPr>
          <a:xfrm>
            <a:off x="311700" y="445025"/>
            <a:ext cx="8520600" cy="572700"/>
          </a:xfrm>
          <a:prstGeom prst="rect">
            <a:avLst/>
          </a:prstGeom>
        </p:spPr>
        <p:txBody>
          <a:bodyPr anchorCtr="0" anchor="t" bIns="91425" lIns="91425" rIns="91425" wrap="square" tIns="91425"/>
          <a:lstStyle>
            <a:lvl1pPr lvl="0">
              <a:spcBef>
                <a:spcPts val="0"/>
              </a:spcBef>
              <a:buSzPts val="3000"/>
              <a:buNone/>
              <a:defRPr/>
            </a:lvl1pPr>
            <a:lvl2pPr lvl="1">
              <a:spcBef>
                <a:spcPts val="0"/>
              </a:spcBef>
              <a:buSzPts val="3000"/>
              <a:buNone/>
              <a:defRPr/>
            </a:lvl2pPr>
            <a:lvl3pPr lvl="2">
              <a:spcBef>
                <a:spcPts val="0"/>
              </a:spcBef>
              <a:buSzPts val="3000"/>
              <a:buNone/>
              <a:defRPr/>
            </a:lvl3pPr>
            <a:lvl4pPr lvl="3">
              <a:spcBef>
                <a:spcPts val="0"/>
              </a:spcBef>
              <a:buSzPts val="3000"/>
              <a:buNone/>
              <a:defRPr/>
            </a:lvl4pPr>
            <a:lvl5pPr lvl="4">
              <a:spcBef>
                <a:spcPts val="0"/>
              </a:spcBef>
              <a:buSzPts val="3000"/>
              <a:buNone/>
              <a:defRPr/>
            </a:lvl5pPr>
            <a:lvl6pPr lvl="5">
              <a:spcBef>
                <a:spcPts val="0"/>
              </a:spcBef>
              <a:buSzPts val="3000"/>
              <a:buNone/>
              <a:defRPr/>
            </a:lvl6pPr>
            <a:lvl7pPr lvl="6">
              <a:spcBef>
                <a:spcPts val="0"/>
              </a:spcBef>
              <a:buSzPts val="3000"/>
              <a:buNone/>
              <a:defRPr/>
            </a:lvl7pPr>
            <a:lvl8pPr lvl="7">
              <a:spcBef>
                <a:spcPts val="0"/>
              </a:spcBef>
              <a:buSzPts val="3000"/>
              <a:buNone/>
              <a:defRPr/>
            </a:lvl8pPr>
            <a:lvl9pPr lvl="8">
              <a:spcBef>
                <a:spcPts val="0"/>
              </a:spcBef>
              <a:buSzPts val="3000"/>
              <a:buNone/>
              <a:defRPr/>
            </a:lvl9pPr>
          </a:lstStyle>
          <a:p/>
        </p:txBody>
      </p:sp>
      <p:sp>
        <p:nvSpPr>
          <p:cNvPr id="26" name="Shape 26"/>
          <p:cNvSpPr txBox="1"/>
          <p:nvPr>
            <p:ph idx="1" type="body"/>
          </p:nvPr>
        </p:nvSpPr>
        <p:spPr>
          <a:xfrm>
            <a:off x="311700" y="1152475"/>
            <a:ext cx="3999900" cy="3416400"/>
          </a:xfrm>
          <a:prstGeom prst="rect">
            <a:avLst/>
          </a:prstGeom>
        </p:spPr>
        <p:txBody>
          <a:bodyPr anchorCtr="0" anchor="t" bIns="91425" lIns="91425" rIns="91425" wrap="square" tIns="91425"/>
          <a:lstStyle>
            <a:lvl1pPr lvl="0">
              <a:spcBef>
                <a:spcPts val="0"/>
              </a:spcBef>
              <a:buSzPts val="1400"/>
              <a:buChar char="●"/>
              <a:defRPr sz="1400"/>
            </a:lvl1pPr>
            <a:lvl2pPr lvl="1">
              <a:spcBef>
                <a:spcPts val="0"/>
              </a:spcBef>
              <a:buSzPts val="1200"/>
              <a:buChar char="○"/>
              <a:defRPr sz="1200"/>
            </a:lvl2pPr>
            <a:lvl3pPr lvl="2">
              <a:spcBef>
                <a:spcPts val="0"/>
              </a:spcBef>
              <a:buSzPts val="1200"/>
              <a:buChar char="■"/>
              <a:defRPr sz="1200"/>
            </a:lvl3pPr>
            <a:lvl4pPr lvl="3">
              <a:spcBef>
                <a:spcPts val="0"/>
              </a:spcBef>
              <a:buSzPts val="1200"/>
              <a:buChar char="●"/>
              <a:defRPr sz="1200"/>
            </a:lvl4pPr>
            <a:lvl5pPr lvl="4">
              <a:spcBef>
                <a:spcPts val="0"/>
              </a:spcBef>
              <a:buSzPts val="1200"/>
              <a:buChar char="○"/>
              <a:defRPr sz="1200"/>
            </a:lvl5pPr>
            <a:lvl6pPr lvl="5">
              <a:spcBef>
                <a:spcPts val="0"/>
              </a:spcBef>
              <a:buSzPts val="1200"/>
              <a:buChar char="■"/>
              <a:defRPr sz="1200"/>
            </a:lvl6pPr>
            <a:lvl7pPr lvl="6">
              <a:spcBef>
                <a:spcPts val="0"/>
              </a:spcBef>
              <a:buSzPts val="1200"/>
              <a:buChar char="●"/>
              <a:defRPr sz="1200"/>
            </a:lvl7pPr>
            <a:lvl8pPr lvl="7">
              <a:spcBef>
                <a:spcPts val="0"/>
              </a:spcBef>
              <a:buSzPts val="1200"/>
              <a:buChar char="○"/>
              <a:defRPr sz="1200"/>
            </a:lvl8pPr>
            <a:lvl9pPr lvl="8">
              <a:spcBef>
                <a:spcPts val="0"/>
              </a:spcBef>
              <a:buSzPts val="1200"/>
              <a:buChar char="■"/>
              <a:defRPr sz="1200"/>
            </a:lvl9pPr>
          </a:lstStyle>
          <a:p/>
        </p:txBody>
      </p:sp>
      <p:sp>
        <p:nvSpPr>
          <p:cNvPr id="27" name="Shape 27"/>
          <p:cNvSpPr txBox="1"/>
          <p:nvPr>
            <p:ph idx="2" type="body"/>
          </p:nvPr>
        </p:nvSpPr>
        <p:spPr>
          <a:xfrm>
            <a:off x="4832400" y="1152475"/>
            <a:ext cx="3999900" cy="3416400"/>
          </a:xfrm>
          <a:prstGeom prst="rect">
            <a:avLst/>
          </a:prstGeom>
        </p:spPr>
        <p:txBody>
          <a:bodyPr anchorCtr="0" anchor="t" bIns="91425" lIns="91425" rIns="91425" wrap="square" tIns="91425"/>
          <a:lstStyle>
            <a:lvl1pPr lvl="0">
              <a:spcBef>
                <a:spcPts val="0"/>
              </a:spcBef>
              <a:buSzPts val="1400"/>
              <a:buChar char="●"/>
              <a:defRPr sz="1400"/>
            </a:lvl1pPr>
            <a:lvl2pPr lvl="1">
              <a:spcBef>
                <a:spcPts val="0"/>
              </a:spcBef>
              <a:buSzPts val="1200"/>
              <a:buChar char="○"/>
              <a:defRPr sz="1200"/>
            </a:lvl2pPr>
            <a:lvl3pPr lvl="2">
              <a:spcBef>
                <a:spcPts val="0"/>
              </a:spcBef>
              <a:buSzPts val="1200"/>
              <a:buChar char="■"/>
              <a:defRPr sz="1200"/>
            </a:lvl3pPr>
            <a:lvl4pPr lvl="3">
              <a:spcBef>
                <a:spcPts val="0"/>
              </a:spcBef>
              <a:buSzPts val="1200"/>
              <a:buChar char="●"/>
              <a:defRPr sz="1200"/>
            </a:lvl4pPr>
            <a:lvl5pPr lvl="4">
              <a:spcBef>
                <a:spcPts val="0"/>
              </a:spcBef>
              <a:buSzPts val="1200"/>
              <a:buChar char="○"/>
              <a:defRPr sz="1200"/>
            </a:lvl5pPr>
            <a:lvl6pPr lvl="5">
              <a:spcBef>
                <a:spcPts val="0"/>
              </a:spcBef>
              <a:buSzPts val="1200"/>
              <a:buChar char="■"/>
              <a:defRPr sz="1200"/>
            </a:lvl6pPr>
            <a:lvl7pPr lvl="6">
              <a:spcBef>
                <a:spcPts val="0"/>
              </a:spcBef>
              <a:buSzPts val="1200"/>
              <a:buChar char="●"/>
              <a:defRPr sz="1200"/>
            </a:lvl7pPr>
            <a:lvl8pPr lvl="7">
              <a:spcBef>
                <a:spcPts val="0"/>
              </a:spcBef>
              <a:buSzPts val="1200"/>
              <a:buChar char="○"/>
              <a:defRPr sz="1200"/>
            </a:lvl8pPr>
            <a:lvl9pPr lvl="8">
              <a:spcBef>
                <a:spcPts val="0"/>
              </a:spcBef>
              <a:buSzPts val="1200"/>
              <a:buChar char="■"/>
              <a:defRPr sz="1200"/>
            </a:lvl9pPr>
          </a:lstStyle>
          <a:p/>
        </p:txBody>
      </p:sp>
      <p:sp>
        <p:nvSpPr>
          <p:cNvPr id="28" name="Shape 28"/>
          <p:cNvSpPr txBox="1"/>
          <p:nvPr>
            <p:ph idx="12" type="sldNum"/>
          </p:nvPr>
        </p:nvSpPr>
        <p:spPr>
          <a:xfrm>
            <a:off x="8490250" y="4681009"/>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Only">
  <p:cSld name="Title only">
    <p:spTree>
      <p:nvGrpSpPr>
        <p:cNvPr id="29" name="Shape 29"/>
        <p:cNvGrpSpPr/>
        <p:nvPr/>
      </p:nvGrpSpPr>
      <p:grpSpPr>
        <a:xfrm>
          <a:off x="0" y="0"/>
          <a:ext cx="0" cy="0"/>
          <a:chOff x="0" y="0"/>
          <a:chExt cx="0" cy="0"/>
        </a:xfrm>
      </p:grpSpPr>
      <p:sp>
        <p:nvSpPr>
          <p:cNvPr id="30" name="Shape 30"/>
          <p:cNvSpPr txBox="1"/>
          <p:nvPr>
            <p:ph type="title"/>
          </p:nvPr>
        </p:nvSpPr>
        <p:spPr>
          <a:xfrm>
            <a:off x="311700" y="445025"/>
            <a:ext cx="8520600" cy="572700"/>
          </a:xfrm>
          <a:prstGeom prst="rect">
            <a:avLst/>
          </a:prstGeom>
        </p:spPr>
        <p:txBody>
          <a:bodyPr anchorCtr="0" anchor="t" bIns="91425" lIns="91425" rIns="91425" wrap="square" tIns="91425"/>
          <a:lstStyle>
            <a:lvl1pPr lvl="0">
              <a:spcBef>
                <a:spcPts val="0"/>
              </a:spcBef>
              <a:buSzPts val="3000"/>
              <a:buNone/>
              <a:defRPr/>
            </a:lvl1pPr>
            <a:lvl2pPr lvl="1">
              <a:spcBef>
                <a:spcPts val="0"/>
              </a:spcBef>
              <a:buSzPts val="3000"/>
              <a:buNone/>
              <a:defRPr/>
            </a:lvl2pPr>
            <a:lvl3pPr lvl="2">
              <a:spcBef>
                <a:spcPts val="0"/>
              </a:spcBef>
              <a:buSzPts val="3000"/>
              <a:buNone/>
              <a:defRPr/>
            </a:lvl3pPr>
            <a:lvl4pPr lvl="3">
              <a:spcBef>
                <a:spcPts val="0"/>
              </a:spcBef>
              <a:buSzPts val="3000"/>
              <a:buNone/>
              <a:defRPr/>
            </a:lvl4pPr>
            <a:lvl5pPr lvl="4">
              <a:spcBef>
                <a:spcPts val="0"/>
              </a:spcBef>
              <a:buSzPts val="3000"/>
              <a:buNone/>
              <a:defRPr/>
            </a:lvl5pPr>
            <a:lvl6pPr lvl="5">
              <a:spcBef>
                <a:spcPts val="0"/>
              </a:spcBef>
              <a:buSzPts val="3000"/>
              <a:buNone/>
              <a:defRPr/>
            </a:lvl6pPr>
            <a:lvl7pPr lvl="6">
              <a:spcBef>
                <a:spcPts val="0"/>
              </a:spcBef>
              <a:buSzPts val="3000"/>
              <a:buNone/>
              <a:defRPr/>
            </a:lvl7pPr>
            <a:lvl8pPr lvl="7">
              <a:spcBef>
                <a:spcPts val="0"/>
              </a:spcBef>
              <a:buSzPts val="3000"/>
              <a:buNone/>
              <a:defRPr/>
            </a:lvl8pPr>
            <a:lvl9pPr lvl="8">
              <a:spcBef>
                <a:spcPts val="0"/>
              </a:spcBef>
              <a:buSzPts val="3000"/>
              <a:buNone/>
              <a:defRPr/>
            </a:lvl9pPr>
          </a:lstStyle>
          <a:p/>
        </p:txBody>
      </p:sp>
      <p:sp>
        <p:nvSpPr>
          <p:cNvPr id="31" name="Shape 31"/>
          <p:cNvSpPr txBox="1"/>
          <p:nvPr>
            <p:ph idx="12" type="sldNum"/>
          </p:nvPr>
        </p:nvSpPr>
        <p:spPr>
          <a:xfrm>
            <a:off x="8490250" y="4681009"/>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One column text">
    <p:spTree>
      <p:nvGrpSpPr>
        <p:cNvPr id="32" name="Shape 32"/>
        <p:cNvGrpSpPr/>
        <p:nvPr/>
      </p:nvGrpSpPr>
      <p:grpSpPr>
        <a:xfrm>
          <a:off x="0" y="0"/>
          <a:ext cx="0" cy="0"/>
          <a:chOff x="0" y="0"/>
          <a:chExt cx="0" cy="0"/>
        </a:xfrm>
      </p:grpSpPr>
      <p:sp>
        <p:nvSpPr>
          <p:cNvPr id="33" name="Shape 33"/>
          <p:cNvSpPr txBox="1"/>
          <p:nvPr>
            <p:ph type="title"/>
          </p:nvPr>
        </p:nvSpPr>
        <p:spPr>
          <a:xfrm>
            <a:off x="311700" y="555600"/>
            <a:ext cx="2808000" cy="755700"/>
          </a:xfrm>
          <a:prstGeom prst="rect">
            <a:avLst/>
          </a:prstGeom>
        </p:spPr>
        <p:txBody>
          <a:bodyPr anchorCtr="0" anchor="b" bIns="91425" lIns="91425" rIns="91425" wrap="square" tIns="91425"/>
          <a:lstStyle>
            <a:lvl1pPr lvl="0">
              <a:spcBef>
                <a:spcPts val="0"/>
              </a:spcBef>
              <a:buSzPts val="2400"/>
              <a:buNone/>
              <a:defRPr sz="2400"/>
            </a:lvl1pPr>
            <a:lvl2pPr lvl="1">
              <a:spcBef>
                <a:spcPts val="0"/>
              </a:spcBef>
              <a:buSzPts val="2400"/>
              <a:buNone/>
              <a:defRPr sz="2400"/>
            </a:lvl2pPr>
            <a:lvl3pPr lvl="2">
              <a:spcBef>
                <a:spcPts val="0"/>
              </a:spcBef>
              <a:buSzPts val="2400"/>
              <a:buNone/>
              <a:defRPr sz="2400"/>
            </a:lvl3pPr>
            <a:lvl4pPr lvl="3">
              <a:spcBef>
                <a:spcPts val="0"/>
              </a:spcBef>
              <a:buSzPts val="2400"/>
              <a:buNone/>
              <a:defRPr sz="2400"/>
            </a:lvl4pPr>
            <a:lvl5pPr lvl="4">
              <a:spcBef>
                <a:spcPts val="0"/>
              </a:spcBef>
              <a:buSzPts val="2400"/>
              <a:buNone/>
              <a:defRPr sz="2400"/>
            </a:lvl5pPr>
            <a:lvl6pPr lvl="5">
              <a:spcBef>
                <a:spcPts val="0"/>
              </a:spcBef>
              <a:buSzPts val="2400"/>
              <a:buNone/>
              <a:defRPr sz="2400"/>
            </a:lvl6pPr>
            <a:lvl7pPr lvl="6">
              <a:spcBef>
                <a:spcPts val="0"/>
              </a:spcBef>
              <a:buSzPts val="2400"/>
              <a:buNone/>
              <a:defRPr sz="2400"/>
            </a:lvl7pPr>
            <a:lvl8pPr lvl="7">
              <a:spcBef>
                <a:spcPts val="0"/>
              </a:spcBef>
              <a:buSzPts val="2400"/>
              <a:buNone/>
              <a:defRPr sz="2400"/>
            </a:lvl8pPr>
            <a:lvl9pPr lvl="8">
              <a:spcBef>
                <a:spcPts val="0"/>
              </a:spcBef>
              <a:buSzPts val="2400"/>
              <a:buNone/>
              <a:defRPr sz="2400"/>
            </a:lvl9pPr>
          </a:lstStyle>
          <a:p/>
        </p:txBody>
      </p:sp>
      <p:sp>
        <p:nvSpPr>
          <p:cNvPr id="34" name="Shape 34"/>
          <p:cNvSpPr txBox="1"/>
          <p:nvPr>
            <p:ph idx="1" type="body"/>
          </p:nvPr>
        </p:nvSpPr>
        <p:spPr>
          <a:xfrm>
            <a:off x="311700" y="1389600"/>
            <a:ext cx="2808000" cy="3179400"/>
          </a:xfrm>
          <a:prstGeom prst="rect">
            <a:avLst/>
          </a:prstGeom>
        </p:spPr>
        <p:txBody>
          <a:bodyPr anchorCtr="0" anchor="t" bIns="91425" lIns="91425" rIns="91425" wrap="square" tIns="91425"/>
          <a:lstStyle>
            <a:lvl1pPr lvl="0">
              <a:spcBef>
                <a:spcPts val="0"/>
              </a:spcBef>
              <a:buSzPts val="1200"/>
              <a:buChar char="●"/>
              <a:defRPr sz="1200"/>
            </a:lvl1pPr>
            <a:lvl2pPr lvl="1">
              <a:spcBef>
                <a:spcPts val="0"/>
              </a:spcBef>
              <a:buSzPts val="1200"/>
              <a:buChar char="○"/>
              <a:defRPr sz="1200"/>
            </a:lvl2pPr>
            <a:lvl3pPr lvl="2">
              <a:spcBef>
                <a:spcPts val="0"/>
              </a:spcBef>
              <a:buSzPts val="1200"/>
              <a:buChar char="■"/>
              <a:defRPr sz="1200"/>
            </a:lvl3pPr>
            <a:lvl4pPr lvl="3">
              <a:spcBef>
                <a:spcPts val="0"/>
              </a:spcBef>
              <a:buSzPts val="1200"/>
              <a:buChar char="●"/>
              <a:defRPr sz="1200"/>
            </a:lvl4pPr>
            <a:lvl5pPr lvl="4">
              <a:spcBef>
                <a:spcPts val="0"/>
              </a:spcBef>
              <a:buSzPts val="1200"/>
              <a:buChar char="○"/>
              <a:defRPr sz="1200"/>
            </a:lvl5pPr>
            <a:lvl6pPr lvl="5">
              <a:spcBef>
                <a:spcPts val="0"/>
              </a:spcBef>
              <a:buSzPts val="1200"/>
              <a:buChar char="■"/>
              <a:defRPr sz="1200"/>
            </a:lvl6pPr>
            <a:lvl7pPr lvl="6">
              <a:spcBef>
                <a:spcPts val="0"/>
              </a:spcBef>
              <a:buSzPts val="1200"/>
              <a:buChar char="●"/>
              <a:defRPr sz="1200"/>
            </a:lvl7pPr>
            <a:lvl8pPr lvl="7">
              <a:spcBef>
                <a:spcPts val="0"/>
              </a:spcBef>
              <a:buSzPts val="1200"/>
              <a:buChar char="○"/>
              <a:defRPr sz="1200"/>
            </a:lvl8pPr>
            <a:lvl9pPr lvl="8">
              <a:spcBef>
                <a:spcPts val="0"/>
              </a:spcBef>
              <a:buSzPts val="1200"/>
              <a:buChar char="■"/>
              <a:defRPr sz="1200"/>
            </a:lvl9pPr>
          </a:lstStyle>
          <a:p/>
        </p:txBody>
      </p:sp>
      <p:sp>
        <p:nvSpPr>
          <p:cNvPr id="35" name="Shape 35"/>
          <p:cNvSpPr txBox="1"/>
          <p:nvPr>
            <p:ph idx="12" type="sldNum"/>
          </p:nvPr>
        </p:nvSpPr>
        <p:spPr>
          <a:xfrm>
            <a:off x="8490250" y="4681009"/>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ain point">
    <p:bg>
      <p:bgPr>
        <a:solidFill>
          <a:schemeClr val="lt2"/>
        </a:solidFill>
      </p:bgPr>
    </p:bg>
    <p:spTree>
      <p:nvGrpSpPr>
        <p:cNvPr id="36" name="Shape 36"/>
        <p:cNvGrpSpPr/>
        <p:nvPr/>
      </p:nvGrpSpPr>
      <p:grpSpPr>
        <a:xfrm>
          <a:off x="0" y="0"/>
          <a:ext cx="0" cy="0"/>
          <a:chOff x="0" y="0"/>
          <a:chExt cx="0" cy="0"/>
        </a:xfrm>
      </p:grpSpPr>
      <p:sp>
        <p:nvSpPr>
          <p:cNvPr id="37" name="Shape 37"/>
          <p:cNvSpPr txBox="1"/>
          <p:nvPr>
            <p:ph type="title"/>
          </p:nvPr>
        </p:nvSpPr>
        <p:spPr>
          <a:xfrm>
            <a:off x="490250" y="526350"/>
            <a:ext cx="6227100" cy="4090800"/>
          </a:xfrm>
          <a:prstGeom prst="rect">
            <a:avLst/>
          </a:prstGeom>
        </p:spPr>
        <p:txBody>
          <a:bodyPr anchorCtr="0" anchor="ctr" bIns="91425" lIns="91425" rIns="91425" wrap="square" tIns="91425"/>
          <a:lstStyle>
            <a:lvl1pPr lvl="0">
              <a:spcBef>
                <a:spcPts val="0"/>
              </a:spcBef>
              <a:buClr>
                <a:schemeClr val="lt1"/>
              </a:buClr>
              <a:buSzPts val="4800"/>
              <a:buNone/>
              <a:defRPr sz="4800">
                <a:solidFill>
                  <a:schemeClr val="lt1"/>
                </a:solidFill>
              </a:defRPr>
            </a:lvl1pPr>
            <a:lvl2pPr lvl="1">
              <a:spcBef>
                <a:spcPts val="0"/>
              </a:spcBef>
              <a:buClr>
                <a:schemeClr val="lt1"/>
              </a:buClr>
              <a:buSzPts val="4800"/>
              <a:buNone/>
              <a:defRPr sz="4800">
                <a:solidFill>
                  <a:schemeClr val="lt1"/>
                </a:solidFill>
              </a:defRPr>
            </a:lvl2pPr>
            <a:lvl3pPr lvl="2">
              <a:spcBef>
                <a:spcPts val="0"/>
              </a:spcBef>
              <a:buClr>
                <a:schemeClr val="lt1"/>
              </a:buClr>
              <a:buSzPts val="4800"/>
              <a:buNone/>
              <a:defRPr sz="4800">
                <a:solidFill>
                  <a:schemeClr val="lt1"/>
                </a:solidFill>
              </a:defRPr>
            </a:lvl3pPr>
            <a:lvl4pPr lvl="3">
              <a:spcBef>
                <a:spcPts val="0"/>
              </a:spcBef>
              <a:buClr>
                <a:schemeClr val="lt1"/>
              </a:buClr>
              <a:buSzPts val="4800"/>
              <a:buNone/>
              <a:defRPr sz="4800">
                <a:solidFill>
                  <a:schemeClr val="lt1"/>
                </a:solidFill>
              </a:defRPr>
            </a:lvl4pPr>
            <a:lvl5pPr lvl="4">
              <a:spcBef>
                <a:spcPts val="0"/>
              </a:spcBef>
              <a:buClr>
                <a:schemeClr val="lt1"/>
              </a:buClr>
              <a:buSzPts val="4800"/>
              <a:buNone/>
              <a:defRPr sz="4800">
                <a:solidFill>
                  <a:schemeClr val="lt1"/>
                </a:solidFill>
              </a:defRPr>
            </a:lvl5pPr>
            <a:lvl6pPr lvl="5">
              <a:spcBef>
                <a:spcPts val="0"/>
              </a:spcBef>
              <a:buClr>
                <a:schemeClr val="lt1"/>
              </a:buClr>
              <a:buSzPts val="4800"/>
              <a:buNone/>
              <a:defRPr sz="4800">
                <a:solidFill>
                  <a:schemeClr val="lt1"/>
                </a:solidFill>
              </a:defRPr>
            </a:lvl6pPr>
            <a:lvl7pPr lvl="6">
              <a:spcBef>
                <a:spcPts val="0"/>
              </a:spcBef>
              <a:buClr>
                <a:schemeClr val="lt1"/>
              </a:buClr>
              <a:buSzPts val="4800"/>
              <a:buNone/>
              <a:defRPr sz="4800">
                <a:solidFill>
                  <a:schemeClr val="lt1"/>
                </a:solidFill>
              </a:defRPr>
            </a:lvl7pPr>
            <a:lvl8pPr lvl="7">
              <a:spcBef>
                <a:spcPts val="0"/>
              </a:spcBef>
              <a:buClr>
                <a:schemeClr val="lt1"/>
              </a:buClr>
              <a:buSzPts val="4800"/>
              <a:buNone/>
              <a:defRPr sz="4800">
                <a:solidFill>
                  <a:schemeClr val="lt1"/>
                </a:solidFill>
              </a:defRPr>
            </a:lvl8pPr>
            <a:lvl9pPr lvl="8">
              <a:spcBef>
                <a:spcPts val="0"/>
              </a:spcBef>
              <a:buClr>
                <a:schemeClr val="lt1"/>
              </a:buClr>
              <a:buSzPts val="4800"/>
              <a:buNone/>
              <a:defRPr sz="4800">
                <a:solidFill>
                  <a:schemeClr val="lt1"/>
                </a:solidFill>
              </a:defRPr>
            </a:lvl9pPr>
          </a:lstStyle>
          <a:p/>
        </p:txBody>
      </p:sp>
      <p:sp>
        <p:nvSpPr>
          <p:cNvPr id="38" name="Shape 38"/>
          <p:cNvSpPr txBox="1"/>
          <p:nvPr>
            <p:ph idx="12" type="sldNum"/>
          </p:nvPr>
        </p:nvSpPr>
        <p:spPr>
          <a:xfrm>
            <a:off x="8490250" y="4681009"/>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solidFill>
                  <a:schemeClr val="lt1"/>
                </a:solidFill>
              </a:rPr>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ection title and description">
    <p:spTree>
      <p:nvGrpSpPr>
        <p:cNvPr id="39" name="Shape 39"/>
        <p:cNvGrpSpPr/>
        <p:nvPr/>
      </p:nvGrpSpPr>
      <p:grpSpPr>
        <a:xfrm>
          <a:off x="0" y="0"/>
          <a:ext cx="0" cy="0"/>
          <a:chOff x="0" y="0"/>
          <a:chExt cx="0" cy="0"/>
        </a:xfrm>
      </p:grpSpPr>
      <p:sp>
        <p:nvSpPr>
          <p:cNvPr id="40" name="Shape 40"/>
          <p:cNvSpPr/>
          <p:nvPr/>
        </p:nvSpPr>
        <p:spPr>
          <a:xfrm>
            <a:off x="4572000" y="0"/>
            <a:ext cx="4572000" cy="5143500"/>
          </a:xfrm>
          <a:prstGeom prst="rect">
            <a:avLst/>
          </a:prstGeom>
          <a:solidFill>
            <a:schemeClr val="dk1"/>
          </a:solidFill>
          <a:ln>
            <a:noFill/>
          </a:ln>
        </p:spPr>
        <p:txBody>
          <a:bodyPr anchorCtr="0" anchor="ctr" bIns="91425" lIns="91425" rIns="91425" wrap="square" tIns="91425">
            <a:noAutofit/>
          </a:bodyPr>
          <a:lstStyle/>
          <a:p>
            <a:pPr indent="0" lvl="0" marL="0">
              <a:spcBef>
                <a:spcPts val="0"/>
              </a:spcBef>
              <a:buNone/>
            </a:pPr>
            <a:r>
              <a:t/>
            </a:r>
            <a:endParaRPr/>
          </a:p>
        </p:txBody>
      </p:sp>
      <p:cxnSp>
        <p:nvCxnSpPr>
          <p:cNvPr id="41" name="Shape 41"/>
          <p:cNvCxnSpPr/>
          <p:nvPr/>
        </p:nvCxnSpPr>
        <p:spPr>
          <a:xfrm>
            <a:off x="5029675" y="4495500"/>
            <a:ext cx="468300" cy="0"/>
          </a:xfrm>
          <a:prstGeom prst="straightConnector1">
            <a:avLst/>
          </a:prstGeom>
          <a:noFill/>
          <a:ln cap="flat" cmpd="sng" w="19050">
            <a:solidFill>
              <a:schemeClr val="lt1"/>
            </a:solidFill>
            <a:prstDash val="solid"/>
            <a:round/>
            <a:headEnd len="med" w="med" type="none"/>
            <a:tailEnd len="med" w="med" type="none"/>
          </a:ln>
        </p:spPr>
      </p:cxnSp>
      <p:sp>
        <p:nvSpPr>
          <p:cNvPr id="42" name="Shape 42"/>
          <p:cNvSpPr txBox="1"/>
          <p:nvPr>
            <p:ph type="title"/>
          </p:nvPr>
        </p:nvSpPr>
        <p:spPr>
          <a:xfrm>
            <a:off x="265500" y="1081400"/>
            <a:ext cx="4045200" cy="1710300"/>
          </a:xfrm>
          <a:prstGeom prst="rect">
            <a:avLst/>
          </a:prstGeom>
        </p:spPr>
        <p:txBody>
          <a:bodyPr anchorCtr="0" anchor="b" bIns="91425" lIns="91425" rIns="91425" wrap="square" tIns="91425"/>
          <a:lstStyle>
            <a:lvl1pPr lvl="0" algn="ctr">
              <a:spcBef>
                <a:spcPts val="0"/>
              </a:spcBef>
              <a:buSzPts val="4200"/>
              <a:buNone/>
              <a:defRPr sz="4200"/>
            </a:lvl1pPr>
            <a:lvl2pPr lvl="1" algn="ctr">
              <a:spcBef>
                <a:spcPts val="0"/>
              </a:spcBef>
              <a:buSzPts val="4200"/>
              <a:buNone/>
              <a:defRPr sz="4200"/>
            </a:lvl2pPr>
            <a:lvl3pPr lvl="2" algn="ctr">
              <a:spcBef>
                <a:spcPts val="0"/>
              </a:spcBef>
              <a:buSzPts val="4200"/>
              <a:buNone/>
              <a:defRPr sz="4200"/>
            </a:lvl3pPr>
            <a:lvl4pPr lvl="3" algn="ctr">
              <a:spcBef>
                <a:spcPts val="0"/>
              </a:spcBef>
              <a:buSzPts val="4200"/>
              <a:buNone/>
              <a:defRPr sz="4200"/>
            </a:lvl4pPr>
            <a:lvl5pPr lvl="4" algn="ctr">
              <a:spcBef>
                <a:spcPts val="0"/>
              </a:spcBef>
              <a:buSzPts val="4200"/>
              <a:buNone/>
              <a:defRPr sz="4200"/>
            </a:lvl5pPr>
            <a:lvl6pPr lvl="5" algn="ctr">
              <a:spcBef>
                <a:spcPts val="0"/>
              </a:spcBef>
              <a:buSzPts val="4200"/>
              <a:buNone/>
              <a:defRPr sz="4200"/>
            </a:lvl6pPr>
            <a:lvl7pPr lvl="6" algn="ctr">
              <a:spcBef>
                <a:spcPts val="0"/>
              </a:spcBef>
              <a:buSzPts val="4200"/>
              <a:buNone/>
              <a:defRPr sz="4200"/>
            </a:lvl7pPr>
            <a:lvl8pPr lvl="7" algn="ctr">
              <a:spcBef>
                <a:spcPts val="0"/>
              </a:spcBef>
              <a:buSzPts val="4200"/>
              <a:buNone/>
              <a:defRPr sz="4200"/>
            </a:lvl8pPr>
            <a:lvl9pPr lvl="8" algn="ctr">
              <a:spcBef>
                <a:spcPts val="0"/>
              </a:spcBef>
              <a:buSzPts val="4200"/>
              <a:buNone/>
              <a:defRPr sz="4200"/>
            </a:lvl9pPr>
          </a:lstStyle>
          <a:p/>
        </p:txBody>
      </p:sp>
      <p:sp>
        <p:nvSpPr>
          <p:cNvPr id="43" name="Shape 43"/>
          <p:cNvSpPr txBox="1"/>
          <p:nvPr>
            <p:ph idx="1" type="subTitle"/>
          </p:nvPr>
        </p:nvSpPr>
        <p:spPr>
          <a:xfrm>
            <a:off x="265500" y="2845201"/>
            <a:ext cx="4045200" cy="1345500"/>
          </a:xfrm>
          <a:prstGeom prst="rect">
            <a:avLst/>
          </a:prstGeom>
        </p:spPr>
        <p:txBody>
          <a:bodyPr anchorCtr="0" anchor="t" bIns="91425" lIns="91425" rIns="91425" wrap="square" tIns="91425"/>
          <a:lstStyle>
            <a:lvl1pPr lvl="0" algn="ctr">
              <a:lnSpc>
                <a:spcPct val="100000"/>
              </a:lnSpc>
              <a:spcBef>
                <a:spcPts val="0"/>
              </a:spcBef>
              <a:spcAft>
                <a:spcPts val="0"/>
              </a:spcAft>
              <a:buClr>
                <a:schemeClr val="dk1"/>
              </a:buClr>
              <a:buSzPts val="2100"/>
              <a:buNone/>
              <a:defRPr sz="21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p:txBody>
      </p:sp>
      <p:sp>
        <p:nvSpPr>
          <p:cNvPr id="44" name="Shape 44"/>
          <p:cNvSpPr txBox="1"/>
          <p:nvPr>
            <p:ph idx="2" type="body"/>
          </p:nvPr>
        </p:nvSpPr>
        <p:spPr>
          <a:xfrm>
            <a:off x="4939500" y="724200"/>
            <a:ext cx="3837000" cy="3695100"/>
          </a:xfrm>
          <a:prstGeom prst="rect">
            <a:avLst/>
          </a:prstGeom>
        </p:spPr>
        <p:txBody>
          <a:bodyPr anchorCtr="0" anchor="ctr" bIns="91425" lIns="91425" rIns="91425" wrap="square" tIns="91425"/>
          <a:lstStyle>
            <a:lvl1pPr lvl="0">
              <a:spcBef>
                <a:spcPts val="0"/>
              </a:spcBef>
              <a:buClr>
                <a:schemeClr val="lt1"/>
              </a:buClr>
              <a:buSzPts val="1800"/>
              <a:buChar char="●"/>
              <a:defRPr>
                <a:solidFill>
                  <a:schemeClr val="lt1"/>
                </a:solidFill>
              </a:defRPr>
            </a:lvl1pPr>
            <a:lvl2pPr lvl="1">
              <a:spcBef>
                <a:spcPts val="0"/>
              </a:spcBef>
              <a:buClr>
                <a:schemeClr val="lt1"/>
              </a:buClr>
              <a:buSzPts val="1400"/>
              <a:buChar char="○"/>
              <a:defRPr>
                <a:solidFill>
                  <a:schemeClr val="lt1"/>
                </a:solidFill>
              </a:defRPr>
            </a:lvl2pPr>
            <a:lvl3pPr lvl="2">
              <a:spcBef>
                <a:spcPts val="0"/>
              </a:spcBef>
              <a:buClr>
                <a:schemeClr val="lt1"/>
              </a:buClr>
              <a:buSzPts val="1400"/>
              <a:buChar char="■"/>
              <a:defRPr>
                <a:solidFill>
                  <a:schemeClr val="lt1"/>
                </a:solidFill>
              </a:defRPr>
            </a:lvl3pPr>
            <a:lvl4pPr lvl="3">
              <a:spcBef>
                <a:spcPts val="0"/>
              </a:spcBef>
              <a:buClr>
                <a:schemeClr val="lt1"/>
              </a:buClr>
              <a:buSzPts val="1400"/>
              <a:buChar char="●"/>
              <a:defRPr>
                <a:solidFill>
                  <a:schemeClr val="lt1"/>
                </a:solidFill>
              </a:defRPr>
            </a:lvl4pPr>
            <a:lvl5pPr lvl="4">
              <a:spcBef>
                <a:spcPts val="0"/>
              </a:spcBef>
              <a:buClr>
                <a:schemeClr val="lt1"/>
              </a:buClr>
              <a:buSzPts val="1400"/>
              <a:buChar char="○"/>
              <a:defRPr>
                <a:solidFill>
                  <a:schemeClr val="lt1"/>
                </a:solidFill>
              </a:defRPr>
            </a:lvl5pPr>
            <a:lvl6pPr lvl="5">
              <a:spcBef>
                <a:spcPts val="0"/>
              </a:spcBef>
              <a:buClr>
                <a:schemeClr val="lt1"/>
              </a:buClr>
              <a:buSzPts val="1400"/>
              <a:buChar char="■"/>
              <a:defRPr>
                <a:solidFill>
                  <a:schemeClr val="lt1"/>
                </a:solidFill>
              </a:defRPr>
            </a:lvl6pPr>
            <a:lvl7pPr lvl="6">
              <a:spcBef>
                <a:spcPts val="0"/>
              </a:spcBef>
              <a:buClr>
                <a:schemeClr val="lt1"/>
              </a:buClr>
              <a:buSzPts val="1400"/>
              <a:buChar char="●"/>
              <a:defRPr>
                <a:solidFill>
                  <a:schemeClr val="lt1"/>
                </a:solidFill>
              </a:defRPr>
            </a:lvl7pPr>
            <a:lvl8pPr lvl="7">
              <a:spcBef>
                <a:spcPts val="0"/>
              </a:spcBef>
              <a:buClr>
                <a:schemeClr val="lt1"/>
              </a:buClr>
              <a:buSzPts val="1400"/>
              <a:buChar char="○"/>
              <a:defRPr>
                <a:solidFill>
                  <a:schemeClr val="lt1"/>
                </a:solidFill>
              </a:defRPr>
            </a:lvl8pPr>
            <a:lvl9pPr lvl="8">
              <a:spcBef>
                <a:spcPts val="0"/>
              </a:spcBef>
              <a:buClr>
                <a:schemeClr val="lt1"/>
              </a:buClr>
              <a:buSzPts val="1400"/>
              <a:buChar char="■"/>
              <a:defRPr>
                <a:solidFill>
                  <a:schemeClr val="lt1"/>
                </a:solidFill>
              </a:defRPr>
            </a:lvl9pPr>
          </a:lstStyle>
          <a:p/>
        </p:txBody>
      </p:sp>
      <p:sp>
        <p:nvSpPr>
          <p:cNvPr id="45" name="Shape 45"/>
          <p:cNvSpPr txBox="1"/>
          <p:nvPr>
            <p:ph idx="12" type="sldNum"/>
          </p:nvPr>
        </p:nvSpPr>
        <p:spPr>
          <a:xfrm>
            <a:off x="8490250" y="4681009"/>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solidFill>
                  <a:schemeClr val="lt1"/>
                </a:solidFill>
              </a:rPr>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Caption">
    <p:spTree>
      <p:nvGrpSpPr>
        <p:cNvPr id="46" name="Shape 46"/>
        <p:cNvGrpSpPr/>
        <p:nvPr/>
      </p:nvGrpSpPr>
      <p:grpSpPr>
        <a:xfrm>
          <a:off x="0" y="0"/>
          <a:ext cx="0" cy="0"/>
          <a:chOff x="0" y="0"/>
          <a:chExt cx="0" cy="0"/>
        </a:xfrm>
      </p:grpSpPr>
      <p:sp>
        <p:nvSpPr>
          <p:cNvPr id="47" name="Shape 47"/>
          <p:cNvSpPr txBox="1"/>
          <p:nvPr>
            <p:ph idx="1" type="body"/>
          </p:nvPr>
        </p:nvSpPr>
        <p:spPr>
          <a:xfrm>
            <a:off x="311700" y="4230575"/>
            <a:ext cx="5998800" cy="605100"/>
          </a:xfrm>
          <a:prstGeom prst="rect">
            <a:avLst/>
          </a:prstGeom>
        </p:spPr>
        <p:txBody>
          <a:bodyPr anchorCtr="0" anchor="ctr" bIns="91425" lIns="91425" rIns="91425" wrap="square" tIns="91425"/>
          <a:lstStyle>
            <a:lvl1pPr lvl="0">
              <a:lnSpc>
                <a:spcPct val="100000"/>
              </a:lnSpc>
              <a:spcBef>
                <a:spcPts val="0"/>
              </a:spcBef>
              <a:spcAft>
                <a:spcPts val="0"/>
              </a:spcAft>
              <a:buClr>
                <a:schemeClr val="dk1"/>
              </a:buClr>
              <a:buSzPts val="2100"/>
              <a:buFont typeface="Oswald"/>
              <a:buNone/>
              <a:defRPr sz="2100">
                <a:solidFill>
                  <a:schemeClr val="dk1"/>
                </a:solidFill>
                <a:latin typeface="Oswald"/>
                <a:ea typeface="Oswald"/>
                <a:cs typeface="Oswald"/>
                <a:sym typeface="Oswald"/>
              </a:defRPr>
            </a:lvl1pPr>
          </a:lstStyle>
          <a:p/>
        </p:txBody>
      </p:sp>
      <p:sp>
        <p:nvSpPr>
          <p:cNvPr id="48" name="Shape 48"/>
          <p:cNvSpPr txBox="1"/>
          <p:nvPr>
            <p:ph idx="12" type="sldNum"/>
          </p:nvPr>
        </p:nvSpPr>
        <p:spPr>
          <a:xfrm>
            <a:off x="8490250" y="4681009"/>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late">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600" cy="572700"/>
          </a:xfrm>
          <a:prstGeom prst="rect">
            <a:avLst/>
          </a:prstGeom>
          <a:noFill/>
          <a:ln>
            <a:noFill/>
          </a:ln>
        </p:spPr>
        <p:txBody>
          <a:bodyPr anchorCtr="0" anchor="t" bIns="91425" lIns="91425" rIns="91425" wrap="square" tIns="91425"/>
          <a:lstStyle>
            <a:lvl1pPr lvl="0">
              <a:spcBef>
                <a:spcPts val="0"/>
              </a:spcBef>
              <a:buClr>
                <a:schemeClr val="dk1"/>
              </a:buClr>
              <a:buSzPts val="3000"/>
              <a:buFont typeface="Oswald"/>
              <a:buNone/>
              <a:defRPr sz="3000">
                <a:solidFill>
                  <a:schemeClr val="dk1"/>
                </a:solidFill>
                <a:latin typeface="Oswald"/>
                <a:ea typeface="Oswald"/>
                <a:cs typeface="Oswald"/>
                <a:sym typeface="Oswald"/>
              </a:defRPr>
            </a:lvl1pPr>
            <a:lvl2pPr lvl="1">
              <a:spcBef>
                <a:spcPts val="0"/>
              </a:spcBef>
              <a:buClr>
                <a:schemeClr val="dk1"/>
              </a:buClr>
              <a:buSzPts val="3000"/>
              <a:buFont typeface="Oswald"/>
              <a:buNone/>
              <a:defRPr sz="3000">
                <a:solidFill>
                  <a:schemeClr val="dk1"/>
                </a:solidFill>
                <a:latin typeface="Oswald"/>
                <a:ea typeface="Oswald"/>
                <a:cs typeface="Oswald"/>
                <a:sym typeface="Oswald"/>
              </a:defRPr>
            </a:lvl2pPr>
            <a:lvl3pPr lvl="2">
              <a:spcBef>
                <a:spcPts val="0"/>
              </a:spcBef>
              <a:buClr>
                <a:schemeClr val="dk1"/>
              </a:buClr>
              <a:buSzPts val="3000"/>
              <a:buFont typeface="Oswald"/>
              <a:buNone/>
              <a:defRPr sz="3000">
                <a:solidFill>
                  <a:schemeClr val="dk1"/>
                </a:solidFill>
                <a:latin typeface="Oswald"/>
                <a:ea typeface="Oswald"/>
                <a:cs typeface="Oswald"/>
                <a:sym typeface="Oswald"/>
              </a:defRPr>
            </a:lvl3pPr>
            <a:lvl4pPr lvl="3">
              <a:spcBef>
                <a:spcPts val="0"/>
              </a:spcBef>
              <a:buClr>
                <a:schemeClr val="dk1"/>
              </a:buClr>
              <a:buSzPts val="3000"/>
              <a:buFont typeface="Oswald"/>
              <a:buNone/>
              <a:defRPr sz="3000">
                <a:solidFill>
                  <a:schemeClr val="dk1"/>
                </a:solidFill>
                <a:latin typeface="Oswald"/>
                <a:ea typeface="Oswald"/>
                <a:cs typeface="Oswald"/>
                <a:sym typeface="Oswald"/>
              </a:defRPr>
            </a:lvl4pPr>
            <a:lvl5pPr lvl="4">
              <a:spcBef>
                <a:spcPts val="0"/>
              </a:spcBef>
              <a:buClr>
                <a:schemeClr val="dk1"/>
              </a:buClr>
              <a:buSzPts val="3000"/>
              <a:buFont typeface="Oswald"/>
              <a:buNone/>
              <a:defRPr sz="3000">
                <a:solidFill>
                  <a:schemeClr val="dk1"/>
                </a:solidFill>
                <a:latin typeface="Oswald"/>
                <a:ea typeface="Oswald"/>
                <a:cs typeface="Oswald"/>
                <a:sym typeface="Oswald"/>
              </a:defRPr>
            </a:lvl5pPr>
            <a:lvl6pPr lvl="5">
              <a:spcBef>
                <a:spcPts val="0"/>
              </a:spcBef>
              <a:buClr>
                <a:schemeClr val="dk1"/>
              </a:buClr>
              <a:buSzPts val="3000"/>
              <a:buFont typeface="Oswald"/>
              <a:buNone/>
              <a:defRPr sz="3000">
                <a:solidFill>
                  <a:schemeClr val="dk1"/>
                </a:solidFill>
                <a:latin typeface="Oswald"/>
                <a:ea typeface="Oswald"/>
                <a:cs typeface="Oswald"/>
                <a:sym typeface="Oswald"/>
              </a:defRPr>
            </a:lvl6pPr>
            <a:lvl7pPr lvl="6">
              <a:spcBef>
                <a:spcPts val="0"/>
              </a:spcBef>
              <a:buClr>
                <a:schemeClr val="dk1"/>
              </a:buClr>
              <a:buSzPts val="3000"/>
              <a:buFont typeface="Oswald"/>
              <a:buNone/>
              <a:defRPr sz="3000">
                <a:solidFill>
                  <a:schemeClr val="dk1"/>
                </a:solidFill>
                <a:latin typeface="Oswald"/>
                <a:ea typeface="Oswald"/>
                <a:cs typeface="Oswald"/>
                <a:sym typeface="Oswald"/>
              </a:defRPr>
            </a:lvl7pPr>
            <a:lvl8pPr lvl="7">
              <a:spcBef>
                <a:spcPts val="0"/>
              </a:spcBef>
              <a:buClr>
                <a:schemeClr val="dk1"/>
              </a:buClr>
              <a:buSzPts val="3000"/>
              <a:buFont typeface="Oswald"/>
              <a:buNone/>
              <a:defRPr sz="3000">
                <a:solidFill>
                  <a:schemeClr val="dk1"/>
                </a:solidFill>
                <a:latin typeface="Oswald"/>
                <a:ea typeface="Oswald"/>
                <a:cs typeface="Oswald"/>
                <a:sym typeface="Oswald"/>
              </a:defRPr>
            </a:lvl8pPr>
            <a:lvl9pPr lvl="8">
              <a:spcBef>
                <a:spcPts val="0"/>
              </a:spcBef>
              <a:buClr>
                <a:schemeClr val="dk1"/>
              </a:buClr>
              <a:buSzPts val="3000"/>
              <a:buFont typeface="Oswald"/>
              <a:buNone/>
              <a:defRPr sz="3000">
                <a:solidFill>
                  <a:schemeClr val="dk1"/>
                </a:solidFill>
                <a:latin typeface="Oswald"/>
                <a:ea typeface="Oswald"/>
                <a:cs typeface="Oswald"/>
                <a:sym typeface="Oswald"/>
              </a:defRPr>
            </a:lvl9pPr>
          </a:lstStyle>
          <a:p/>
        </p:txBody>
      </p:sp>
      <p:sp>
        <p:nvSpPr>
          <p:cNvPr id="7" name="Shape 7"/>
          <p:cNvSpPr txBox="1"/>
          <p:nvPr>
            <p:ph idx="1" type="body"/>
          </p:nvPr>
        </p:nvSpPr>
        <p:spPr>
          <a:xfrm>
            <a:off x="311700" y="1152475"/>
            <a:ext cx="8520600" cy="3416400"/>
          </a:xfrm>
          <a:prstGeom prst="rect">
            <a:avLst/>
          </a:prstGeom>
          <a:noFill/>
          <a:ln>
            <a:noFill/>
          </a:ln>
        </p:spPr>
        <p:txBody>
          <a:bodyPr anchorCtr="0" anchor="t" bIns="91425" lIns="91425" rIns="91425" wrap="square" tIns="91425"/>
          <a:lstStyle>
            <a:lvl1pPr lvl="0">
              <a:lnSpc>
                <a:spcPct val="115000"/>
              </a:lnSpc>
              <a:spcBef>
                <a:spcPts val="0"/>
              </a:spcBef>
              <a:spcAft>
                <a:spcPts val="1600"/>
              </a:spcAft>
              <a:buClr>
                <a:schemeClr val="accent3"/>
              </a:buClr>
              <a:buSzPts val="1800"/>
              <a:buFont typeface="Average"/>
              <a:buChar char="●"/>
              <a:defRPr sz="1800">
                <a:solidFill>
                  <a:schemeClr val="accent3"/>
                </a:solidFill>
                <a:latin typeface="Average"/>
                <a:ea typeface="Average"/>
                <a:cs typeface="Average"/>
                <a:sym typeface="Average"/>
              </a:defRPr>
            </a:lvl1pPr>
            <a:lvl2pPr lvl="1">
              <a:lnSpc>
                <a:spcPct val="115000"/>
              </a:lnSpc>
              <a:spcBef>
                <a:spcPts val="0"/>
              </a:spcBef>
              <a:spcAft>
                <a:spcPts val="1600"/>
              </a:spcAft>
              <a:buClr>
                <a:schemeClr val="accent3"/>
              </a:buClr>
              <a:buSzPts val="1400"/>
              <a:buFont typeface="Average"/>
              <a:buChar char="○"/>
              <a:defRPr>
                <a:solidFill>
                  <a:schemeClr val="accent3"/>
                </a:solidFill>
                <a:latin typeface="Average"/>
                <a:ea typeface="Average"/>
                <a:cs typeface="Average"/>
                <a:sym typeface="Average"/>
              </a:defRPr>
            </a:lvl2pPr>
            <a:lvl3pPr lvl="2">
              <a:lnSpc>
                <a:spcPct val="115000"/>
              </a:lnSpc>
              <a:spcBef>
                <a:spcPts val="0"/>
              </a:spcBef>
              <a:spcAft>
                <a:spcPts val="1600"/>
              </a:spcAft>
              <a:buClr>
                <a:schemeClr val="accent3"/>
              </a:buClr>
              <a:buSzPts val="1400"/>
              <a:buFont typeface="Average"/>
              <a:buChar char="■"/>
              <a:defRPr>
                <a:solidFill>
                  <a:schemeClr val="accent3"/>
                </a:solidFill>
                <a:latin typeface="Average"/>
                <a:ea typeface="Average"/>
                <a:cs typeface="Average"/>
                <a:sym typeface="Average"/>
              </a:defRPr>
            </a:lvl3pPr>
            <a:lvl4pPr lvl="3">
              <a:lnSpc>
                <a:spcPct val="115000"/>
              </a:lnSpc>
              <a:spcBef>
                <a:spcPts val="0"/>
              </a:spcBef>
              <a:spcAft>
                <a:spcPts val="1600"/>
              </a:spcAft>
              <a:buClr>
                <a:schemeClr val="accent3"/>
              </a:buClr>
              <a:buSzPts val="1400"/>
              <a:buFont typeface="Average"/>
              <a:buChar char="●"/>
              <a:defRPr>
                <a:solidFill>
                  <a:schemeClr val="accent3"/>
                </a:solidFill>
                <a:latin typeface="Average"/>
                <a:ea typeface="Average"/>
                <a:cs typeface="Average"/>
                <a:sym typeface="Average"/>
              </a:defRPr>
            </a:lvl4pPr>
            <a:lvl5pPr lvl="4">
              <a:lnSpc>
                <a:spcPct val="115000"/>
              </a:lnSpc>
              <a:spcBef>
                <a:spcPts val="0"/>
              </a:spcBef>
              <a:spcAft>
                <a:spcPts val="1600"/>
              </a:spcAft>
              <a:buClr>
                <a:schemeClr val="accent3"/>
              </a:buClr>
              <a:buSzPts val="1400"/>
              <a:buFont typeface="Average"/>
              <a:buChar char="○"/>
              <a:defRPr>
                <a:solidFill>
                  <a:schemeClr val="accent3"/>
                </a:solidFill>
                <a:latin typeface="Average"/>
                <a:ea typeface="Average"/>
                <a:cs typeface="Average"/>
                <a:sym typeface="Average"/>
              </a:defRPr>
            </a:lvl5pPr>
            <a:lvl6pPr lvl="5">
              <a:lnSpc>
                <a:spcPct val="115000"/>
              </a:lnSpc>
              <a:spcBef>
                <a:spcPts val="0"/>
              </a:spcBef>
              <a:spcAft>
                <a:spcPts val="1600"/>
              </a:spcAft>
              <a:buClr>
                <a:schemeClr val="accent3"/>
              </a:buClr>
              <a:buSzPts val="1400"/>
              <a:buFont typeface="Average"/>
              <a:buChar char="■"/>
              <a:defRPr>
                <a:solidFill>
                  <a:schemeClr val="accent3"/>
                </a:solidFill>
                <a:latin typeface="Average"/>
                <a:ea typeface="Average"/>
                <a:cs typeface="Average"/>
                <a:sym typeface="Average"/>
              </a:defRPr>
            </a:lvl6pPr>
            <a:lvl7pPr lvl="6">
              <a:lnSpc>
                <a:spcPct val="115000"/>
              </a:lnSpc>
              <a:spcBef>
                <a:spcPts val="0"/>
              </a:spcBef>
              <a:spcAft>
                <a:spcPts val="1600"/>
              </a:spcAft>
              <a:buClr>
                <a:schemeClr val="accent3"/>
              </a:buClr>
              <a:buSzPts val="1400"/>
              <a:buFont typeface="Average"/>
              <a:buChar char="●"/>
              <a:defRPr>
                <a:solidFill>
                  <a:schemeClr val="accent3"/>
                </a:solidFill>
                <a:latin typeface="Average"/>
                <a:ea typeface="Average"/>
                <a:cs typeface="Average"/>
                <a:sym typeface="Average"/>
              </a:defRPr>
            </a:lvl7pPr>
            <a:lvl8pPr lvl="7">
              <a:lnSpc>
                <a:spcPct val="115000"/>
              </a:lnSpc>
              <a:spcBef>
                <a:spcPts val="0"/>
              </a:spcBef>
              <a:spcAft>
                <a:spcPts val="1600"/>
              </a:spcAft>
              <a:buClr>
                <a:schemeClr val="accent3"/>
              </a:buClr>
              <a:buSzPts val="1400"/>
              <a:buFont typeface="Average"/>
              <a:buChar char="○"/>
              <a:defRPr>
                <a:solidFill>
                  <a:schemeClr val="accent3"/>
                </a:solidFill>
                <a:latin typeface="Average"/>
                <a:ea typeface="Average"/>
                <a:cs typeface="Average"/>
                <a:sym typeface="Average"/>
              </a:defRPr>
            </a:lvl8pPr>
            <a:lvl9pPr lvl="8">
              <a:lnSpc>
                <a:spcPct val="115000"/>
              </a:lnSpc>
              <a:spcBef>
                <a:spcPts val="0"/>
              </a:spcBef>
              <a:spcAft>
                <a:spcPts val="1600"/>
              </a:spcAft>
              <a:buClr>
                <a:schemeClr val="accent3"/>
              </a:buClr>
              <a:buSzPts val="1400"/>
              <a:buFont typeface="Average"/>
              <a:buChar char="■"/>
              <a:defRPr>
                <a:solidFill>
                  <a:schemeClr val="accent3"/>
                </a:solidFill>
                <a:latin typeface="Average"/>
                <a:ea typeface="Average"/>
                <a:cs typeface="Average"/>
                <a:sym typeface="Average"/>
              </a:defRPr>
            </a:lvl9pPr>
          </a:lstStyle>
          <a:p/>
        </p:txBody>
      </p:sp>
      <p:sp>
        <p:nvSpPr>
          <p:cNvPr id="8" name="Shape 8"/>
          <p:cNvSpPr txBox="1"/>
          <p:nvPr>
            <p:ph idx="12" type="sldNum"/>
          </p:nvPr>
        </p:nvSpPr>
        <p:spPr>
          <a:xfrm>
            <a:off x="8490250" y="4681009"/>
            <a:ext cx="548700" cy="393600"/>
          </a:xfrm>
          <a:prstGeom prst="rect">
            <a:avLst/>
          </a:prstGeom>
          <a:noFill/>
          <a:ln>
            <a:noFill/>
          </a:ln>
        </p:spPr>
        <p:txBody>
          <a:bodyPr anchorCtr="0" anchor="ctr" bIns="91425" lIns="91425" rIns="91425" wrap="square" tIns="91425">
            <a:noAutofit/>
          </a:bodyPr>
          <a:lstStyle/>
          <a:p>
            <a:pPr indent="0" lvl="0" marL="0" algn="r">
              <a:spcBef>
                <a:spcPts val="0"/>
              </a:spcBef>
              <a:buNone/>
            </a:pPr>
            <a:fld id="{00000000-1234-1234-1234-123412341234}" type="slidenum">
              <a:rPr lang="en" sz="1000">
                <a:solidFill>
                  <a:schemeClr val="accent3"/>
                </a:solidFill>
                <a:latin typeface="Average"/>
                <a:ea typeface="Average"/>
                <a:cs typeface="Average"/>
                <a:sym typeface="Average"/>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15.gi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26.gi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1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19.png"/><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30.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 Id="rId3" Type="http://schemas.openxmlformats.org/officeDocument/2006/relationships/image" Target="../media/image21.png"/><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hyperlink" Target="https://www.sciencedaily.com/releases/2017/07/170727102928.htm" TargetMode="External"/><Relationship Id="rId4" Type="http://schemas.openxmlformats.org/officeDocument/2006/relationships/hyperlink" Target="https://www.citylab.com/environment/2017/09/more-than-26-million-could-have-power-outages-from-irma/539301/" TargetMode="External"/><Relationship Id="rId5" Type="http://schemas.openxmlformats.org/officeDocument/2006/relationships/hyperlink" Target="http://ioe-guikema.engin.umich.edu/TS_Harvey.html"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 Id="rId3" Type="http://schemas.openxmlformats.org/officeDocument/2006/relationships/image" Target="../media/image7.png"/><Relationship Id="rId4" Type="http://schemas.openxmlformats.org/officeDocument/2006/relationships/image" Target="../media/image13.png"/><Relationship Id="rId5" Type="http://schemas.openxmlformats.org/officeDocument/2006/relationships/image" Target="../media/image14.png"/><Relationship Id="rId6" Type="http://schemas.openxmlformats.org/officeDocument/2006/relationships/image" Target="../media/image8.png"/><Relationship Id="rId7" Type="http://schemas.openxmlformats.org/officeDocument/2006/relationships/image" Target="../media/image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9.png"/><Relationship Id="rId4" Type="http://schemas.openxmlformats.org/officeDocument/2006/relationships/image" Target="../media/image9.gi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hyperlink" Target="https://www.ncdc.noaa.gov/" TargetMode="External"/><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hyperlink" Target="https://www.eia.gov/electricity/monthly/epm_table_grapher.php?t=epmt_b_1" TargetMode="Externa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hyperlink" Target="http://www.wunderground.com/weather/api/" TargetMode="Externa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4.jpg"/><Relationship Id="rId4" Type="http://schemas.openxmlformats.org/officeDocument/2006/relationships/image" Target="../media/image23.png"/></Relationships>
</file>

<file path=ppt/slides/_rels/slide8.xml.rels><?xml version="1.0" encoding="UTF-8" standalone="yes"?><Relationships xmlns="http://schemas.openxmlformats.org/package/2006/relationships"><Relationship Id="rId11" Type="http://schemas.openxmlformats.org/officeDocument/2006/relationships/image" Target="../media/image10.png"/><Relationship Id="rId10" Type="http://schemas.openxmlformats.org/officeDocument/2006/relationships/image" Target="../media/image25.png"/><Relationship Id="rId13" Type="http://schemas.openxmlformats.org/officeDocument/2006/relationships/image" Target="../media/image11.png"/><Relationship Id="rId12" Type="http://schemas.openxmlformats.org/officeDocument/2006/relationships/image" Target="../media/image12.png"/><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28.jpg"/><Relationship Id="rId4" Type="http://schemas.openxmlformats.org/officeDocument/2006/relationships/image" Target="../media/image4.png"/><Relationship Id="rId9" Type="http://schemas.openxmlformats.org/officeDocument/2006/relationships/image" Target="../media/image14.png"/><Relationship Id="rId5" Type="http://schemas.openxmlformats.org/officeDocument/2006/relationships/image" Target="../media/image7.png"/><Relationship Id="rId6" Type="http://schemas.openxmlformats.org/officeDocument/2006/relationships/image" Target="../media/image13.png"/><Relationship Id="rId7" Type="http://schemas.openxmlformats.org/officeDocument/2006/relationships/image" Target="../media/image8.png"/><Relationship Id="rId8" Type="http://schemas.openxmlformats.org/officeDocument/2006/relationships/image" Target="../media/image6.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27.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58" name="Shape 58"/>
        <p:cNvGrpSpPr/>
        <p:nvPr/>
      </p:nvGrpSpPr>
      <p:grpSpPr>
        <a:xfrm>
          <a:off x="0" y="0"/>
          <a:ext cx="0" cy="0"/>
          <a:chOff x="0" y="0"/>
          <a:chExt cx="0" cy="0"/>
        </a:xfrm>
      </p:grpSpPr>
      <p:sp>
        <p:nvSpPr>
          <p:cNvPr id="59" name="Shape 59"/>
          <p:cNvSpPr txBox="1"/>
          <p:nvPr>
            <p:ph type="ctrTitle"/>
          </p:nvPr>
        </p:nvSpPr>
        <p:spPr>
          <a:xfrm>
            <a:off x="671258" y="990800"/>
            <a:ext cx="7801500" cy="1730100"/>
          </a:xfrm>
          <a:prstGeom prst="rect">
            <a:avLst/>
          </a:prstGeom>
        </p:spPr>
        <p:txBody>
          <a:bodyPr anchorCtr="0" anchor="b" bIns="91425" lIns="91425" rIns="91425" wrap="square" tIns="91425">
            <a:noAutofit/>
          </a:bodyPr>
          <a:lstStyle/>
          <a:p>
            <a:pPr indent="0" lvl="0" marL="0">
              <a:spcBef>
                <a:spcPts val="0"/>
              </a:spcBef>
              <a:buNone/>
            </a:pPr>
            <a:r>
              <a:rPr lang="en"/>
              <a:t>Outage Prediction</a:t>
            </a:r>
          </a:p>
          <a:p>
            <a:pPr indent="0" lvl="0" marL="0">
              <a:spcBef>
                <a:spcPts val="0"/>
              </a:spcBef>
              <a:buNone/>
            </a:pPr>
            <a:r>
              <a:rPr lang="en" sz="2000"/>
              <a:t>Using weather data to predict outage risk and assist resident preparation</a:t>
            </a:r>
          </a:p>
        </p:txBody>
      </p:sp>
      <p:sp>
        <p:nvSpPr>
          <p:cNvPr id="60" name="Shape 60"/>
          <p:cNvSpPr txBox="1"/>
          <p:nvPr>
            <p:ph idx="1" type="subTitle"/>
          </p:nvPr>
        </p:nvSpPr>
        <p:spPr>
          <a:xfrm>
            <a:off x="2143700" y="3183125"/>
            <a:ext cx="4939200" cy="792600"/>
          </a:xfrm>
          <a:prstGeom prst="rect">
            <a:avLst/>
          </a:prstGeom>
        </p:spPr>
        <p:txBody>
          <a:bodyPr anchorCtr="0" anchor="t" bIns="91425" lIns="91425" rIns="91425" wrap="square" tIns="91425">
            <a:noAutofit/>
          </a:bodyPr>
          <a:lstStyle/>
          <a:p>
            <a:pPr indent="0" lvl="0" marL="0">
              <a:spcBef>
                <a:spcPts val="0"/>
              </a:spcBef>
              <a:buNone/>
            </a:pPr>
            <a:r>
              <a:rPr lang="en" sz="2000">
                <a:solidFill>
                  <a:srgbClr val="FFFFFF"/>
                </a:solidFill>
              </a:rPr>
              <a:t>Joanna Huang, Kalvin Kao, Justin Plumley</a:t>
            </a:r>
          </a:p>
          <a:p>
            <a:pPr indent="0" lvl="0" marL="0">
              <a:spcBef>
                <a:spcPts val="0"/>
              </a:spcBef>
              <a:buNone/>
            </a:pPr>
            <a:r>
              <a:rPr lang="en" sz="2000">
                <a:solidFill>
                  <a:srgbClr val="FFFFFF"/>
                </a:solidFill>
              </a:rPr>
              <a:t>December 19, 2017</a:t>
            </a: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accent2"/>
        </a:solidFill>
      </p:bgPr>
    </p:bg>
    <p:spTree>
      <p:nvGrpSpPr>
        <p:cNvPr id="169" name="Shape 169"/>
        <p:cNvGrpSpPr/>
        <p:nvPr/>
      </p:nvGrpSpPr>
      <p:grpSpPr>
        <a:xfrm>
          <a:off x="0" y="0"/>
          <a:ext cx="0" cy="0"/>
          <a:chOff x="0" y="0"/>
          <a:chExt cx="0" cy="0"/>
        </a:xfrm>
      </p:grpSpPr>
      <p:sp>
        <p:nvSpPr>
          <p:cNvPr id="170" name="Shape 170"/>
          <p:cNvSpPr txBox="1"/>
          <p:nvPr>
            <p:ph type="title"/>
          </p:nvPr>
        </p:nvSpPr>
        <p:spPr>
          <a:xfrm>
            <a:off x="3996000" y="2285400"/>
            <a:ext cx="1152000" cy="572700"/>
          </a:xfrm>
          <a:prstGeom prst="rect">
            <a:avLst/>
          </a:prstGeom>
        </p:spPr>
        <p:txBody>
          <a:bodyPr anchorCtr="0" anchor="t" bIns="91425" lIns="91425" rIns="91425" wrap="square" tIns="91425">
            <a:noAutofit/>
          </a:bodyPr>
          <a:lstStyle/>
          <a:p>
            <a:pPr indent="0" lvl="0" marL="0" rtl="0">
              <a:spcBef>
                <a:spcPts val="0"/>
              </a:spcBef>
              <a:buNone/>
            </a:pPr>
            <a:r>
              <a:rPr lang="en"/>
              <a:t>Demo</a:t>
            </a: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2"/>
        </a:solidFill>
      </p:bgPr>
    </p:bg>
    <p:spTree>
      <p:nvGrpSpPr>
        <p:cNvPr id="174" name="Shape 174"/>
        <p:cNvGrpSpPr/>
        <p:nvPr/>
      </p:nvGrpSpPr>
      <p:grpSpPr>
        <a:xfrm>
          <a:off x="0" y="0"/>
          <a:ext cx="0" cy="0"/>
          <a:chOff x="0" y="0"/>
          <a:chExt cx="0" cy="0"/>
        </a:xfrm>
      </p:grpSpPr>
      <p:sp>
        <p:nvSpPr>
          <p:cNvPr id="175" name="Shape 175"/>
          <p:cNvSpPr txBox="1"/>
          <p:nvPr>
            <p:ph type="title"/>
          </p:nvPr>
        </p:nvSpPr>
        <p:spPr>
          <a:xfrm>
            <a:off x="311700" y="445025"/>
            <a:ext cx="4831800" cy="572700"/>
          </a:xfrm>
          <a:prstGeom prst="rect">
            <a:avLst/>
          </a:prstGeom>
        </p:spPr>
        <p:txBody>
          <a:bodyPr anchorCtr="0" anchor="t" bIns="91425" lIns="91425" rIns="91425" wrap="square" tIns="91425">
            <a:noAutofit/>
          </a:bodyPr>
          <a:lstStyle/>
          <a:p>
            <a:pPr indent="0" lvl="0" marL="0" rtl="0">
              <a:spcBef>
                <a:spcPts val="0"/>
              </a:spcBef>
              <a:buNone/>
            </a:pPr>
            <a:r>
              <a:rPr lang="en">
                <a:solidFill>
                  <a:schemeClr val="lt1"/>
                </a:solidFill>
              </a:rPr>
              <a:t>Process: Next Iteration</a:t>
            </a:r>
          </a:p>
        </p:txBody>
      </p:sp>
      <p:sp>
        <p:nvSpPr>
          <p:cNvPr id="176" name="Shape 176"/>
          <p:cNvSpPr/>
          <p:nvPr/>
        </p:nvSpPr>
        <p:spPr>
          <a:xfrm>
            <a:off x="1660325" y="1805975"/>
            <a:ext cx="668412" cy="472338"/>
          </a:xfrm>
          <a:prstGeom prst="flowChartDocument">
            <a:avLst/>
          </a:prstGeom>
          <a:solidFill>
            <a:srgbClr val="D9EAD3"/>
          </a:solidFill>
          <a:ln cap="flat" cmpd="sng" w="9525">
            <a:solidFill>
              <a:srgbClr val="0000FF"/>
            </a:solidFill>
            <a:prstDash val="solid"/>
            <a:round/>
            <a:headEnd len="med" w="med" type="none"/>
            <a:tailEnd len="med" w="med" type="none"/>
          </a:ln>
        </p:spPr>
        <p:txBody>
          <a:bodyPr anchorCtr="0" anchor="ctr" bIns="91425" lIns="91425" rIns="91425" wrap="square" tIns="91425">
            <a:noAutofit/>
          </a:bodyPr>
          <a:lstStyle/>
          <a:p>
            <a:pPr indent="0" lvl="0" marL="0" rtl="0">
              <a:spcBef>
                <a:spcPts val="0"/>
              </a:spcBef>
              <a:buNone/>
            </a:pPr>
            <a:r>
              <a:rPr lang="en" sz="1000"/>
              <a:t>EIA</a:t>
            </a:r>
          </a:p>
        </p:txBody>
      </p:sp>
      <p:sp>
        <p:nvSpPr>
          <p:cNvPr id="177" name="Shape 177"/>
          <p:cNvSpPr/>
          <p:nvPr/>
        </p:nvSpPr>
        <p:spPr>
          <a:xfrm>
            <a:off x="617625" y="3269475"/>
            <a:ext cx="739800" cy="468000"/>
          </a:xfrm>
          <a:prstGeom prst="rect">
            <a:avLst/>
          </a:prstGeom>
          <a:solidFill>
            <a:schemeClr val="dk2"/>
          </a:solidFill>
          <a:ln cap="flat" cmpd="sng" w="9525">
            <a:solidFill>
              <a:schemeClr val="accent5"/>
            </a:solidFill>
            <a:prstDash val="solid"/>
            <a:round/>
            <a:headEnd len="med" w="med" type="none"/>
            <a:tailEnd len="med" w="med" type="none"/>
          </a:ln>
        </p:spPr>
        <p:txBody>
          <a:bodyPr anchorCtr="0" anchor="ctr" bIns="91425" lIns="91425" rIns="91425" wrap="square" tIns="91425">
            <a:noAutofit/>
          </a:bodyPr>
          <a:lstStyle/>
          <a:p>
            <a:pPr indent="0" lvl="0" marL="0" rtl="0">
              <a:spcBef>
                <a:spcPts val="0"/>
              </a:spcBef>
              <a:buNone/>
            </a:pPr>
            <a:r>
              <a:rPr lang="en" sz="1000"/>
              <a:t>Call Forecast</a:t>
            </a:r>
          </a:p>
        </p:txBody>
      </p:sp>
      <p:sp>
        <p:nvSpPr>
          <p:cNvPr id="178" name="Shape 178"/>
          <p:cNvSpPr/>
          <p:nvPr/>
        </p:nvSpPr>
        <p:spPr>
          <a:xfrm>
            <a:off x="2551500" y="1808150"/>
            <a:ext cx="739800" cy="468000"/>
          </a:xfrm>
          <a:prstGeom prst="rect">
            <a:avLst/>
          </a:prstGeom>
          <a:solidFill>
            <a:schemeClr val="dk2"/>
          </a:solidFill>
          <a:ln cap="flat" cmpd="sng" w="9525">
            <a:solidFill>
              <a:srgbClr val="0000FF"/>
            </a:solidFill>
            <a:prstDash val="solid"/>
            <a:round/>
            <a:headEnd len="med" w="med" type="none"/>
            <a:tailEnd len="med" w="med" type="none"/>
          </a:ln>
        </p:spPr>
        <p:txBody>
          <a:bodyPr anchorCtr="0" anchor="ctr" bIns="91425" lIns="91425" rIns="91425" wrap="square" tIns="91425">
            <a:noAutofit/>
          </a:bodyPr>
          <a:lstStyle/>
          <a:p>
            <a:pPr indent="0" lvl="0" marL="0" rtl="0">
              <a:spcBef>
                <a:spcPts val="0"/>
              </a:spcBef>
              <a:buNone/>
            </a:pPr>
            <a:r>
              <a:rPr lang="en" sz="1000"/>
              <a:t>Process EIA</a:t>
            </a:r>
          </a:p>
        </p:txBody>
      </p:sp>
      <p:sp>
        <p:nvSpPr>
          <p:cNvPr id="179" name="Shape 179"/>
          <p:cNvSpPr/>
          <p:nvPr/>
        </p:nvSpPr>
        <p:spPr>
          <a:xfrm>
            <a:off x="2551500" y="2610500"/>
            <a:ext cx="739800" cy="468000"/>
          </a:xfrm>
          <a:prstGeom prst="rect">
            <a:avLst/>
          </a:prstGeom>
          <a:solidFill>
            <a:schemeClr val="dk2"/>
          </a:solidFill>
          <a:ln cap="flat" cmpd="sng" w="9525">
            <a:solidFill>
              <a:schemeClr val="accent5"/>
            </a:solidFill>
            <a:prstDash val="solid"/>
            <a:round/>
            <a:headEnd len="med" w="med" type="none"/>
            <a:tailEnd len="med" w="med" type="none"/>
          </a:ln>
        </p:spPr>
        <p:txBody>
          <a:bodyPr anchorCtr="0" anchor="ctr" bIns="91425" lIns="91425" rIns="91425" wrap="square" tIns="91425">
            <a:noAutofit/>
          </a:bodyPr>
          <a:lstStyle/>
          <a:p>
            <a:pPr indent="0" lvl="0" marL="0" rtl="0">
              <a:spcBef>
                <a:spcPts val="0"/>
              </a:spcBef>
              <a:buNone/>
            </a:pPr>
            <a:r>
              <a:rPr lang="en" sz="1000"/>
              <a:t>Process NOAA</a:t>
            </a:r>
          </a:p>
        </p:txBody>
      </p:sp>
      <p:sp>
        <p:nvSpPr>
          <p:cNvPr id="180" name="Shape 180"/>
          <p:cNvSpPr/>
          <p:nvPr/>
        </p:nvSpPr>
        <p:spPr>
          <a:xfrm>
            <a:off x="3621950" y="2141375"/>
            <a:ext cx="739800" cy="468000"/>
          </a:xfrm>
          <a:prstGeom prst="rect">
            <a:avLst/>
          </a:prstGeom>
          <a:solidFill>
            <a:schemeClr val="dk2"/>
          </a:solidFill>
          <a:ln cap="flat" cmpd="sng" w="9525">
            <a:solidFill>
              <a:schemeClr val="accent5"/>
            </a:solidFill>
            <a:prstDash val="solid"/>
            <a:round/>
            <a:headEnd len="med" w="med" type="none"/>
            <a:tailEnd len="med" w="med" type="none"/>
          </a:ln>
        </p:spPr>
        <p:txBody>
          <a:bodyPr anchorCtr="0" anchor="ctr" bIns="91425" lIns="91425" rIns="91425" wrap="square" tIns="91425">
            <a:noAutofit/>
          </a:bodyPr>
          <a:lstStyle/>
          <a:p>
            <a:pPr indent="0" lvl="0" marL="0" rtl="0">
              <a:spcBef>
                <a:spcPts val="0"/>
              </a:spcBef>
              <a:buNone/>
            </a:pPr>
            <a:r>
              <a:rPr lang="en" sz="1000"/>
              <a:t>Join Historical</a:t>
            </a:r>
          </a:p>
        </p:txBody>
      </p:sp>
      <p:sp>
        <p:nvSpPr>
          <p:cNvPr id="181" name="Shape 181"/>
          <p:cNvSpPr/>
          <p:nvPr/>
        </p:nvSpPr>
        <p:spPr>
          <a:xfrm>
            <a:off x="4659300" y="2141375"/>
            <a:ext cx="739800" cy="468000"/>
          </a:xfrm>
          <a:prstGeom prst="rect">
            <a:avLst/>
          </a:prstGeom>
          <a:solidFill>
            <a:schemeClr val="dk2"/>
          </a:solidFill>
          <a:ln cap="flat" cmpd="sng" w="9525">
            <a:solidFill>
              <a:srgbClr val="FF0000"/>
            </a:solidFill>
            <a:prstDash val="solid"/>
            <a:round/>
            <a:headEnd len="med" w="med" type="none"/>
            <a:tailEnd len="med" w="med" type="none"/>
          </a:ln>
        </p:spPr>
        <p:txBody>
          <a:bodyPr anchorCtr="0" anchor="ctr" bIns="91425" lIns="91425" rIns="91425" wrap="square" tIns="91425">
            <a:noAutofit/>
          </a:bodyPr>
          <a:lstStyle/>
          <a:p>
            <a:pPr indent="0" lvl="0" marL="0" rtl="0">
              <a:spcBef>
                <a:spcPts val="0"/>
              </a:spcBef>
              <a:buNone/>
            </a:pPr>
            <a:r>
              <a:rPr lang="en" sz="1000"/>
              <a:t>Train Models</a:t>
            </a:r>
          </a:p>
        </p:txBody>
      </p:sp>
      <p:cxnSp>
        <p:nvCxnSpPr>
          <p:cNvPr id="182" name="Shape 182"/>
          <p:cNvCxnSpPr>
            <a:stCxn id="183" idx="3"/>
            <a:endCxn id="176" idx="1"/>
          </p:cNvCxnSpPr>
          <p:nvPr/>
        </p:nvCxnSpPr>
        <p:spPr>
          <a:xfrm flipH="1" rot="10800000">
            <a:off x="1357425" y="2042025"/>
            <a:ext cx="303000" cy="1200"/>
          </a:xfrm>
          <a:prstGeom prst="straightConnector1">
            <a:avLst/>
          </a:prstGeom>
          <a:noFill/>
          <a:ln cap="flat" cmpd="sng" w="9525">
            <a:solidFill>
              <a:schemeClr val="dk2"/>
            </a:solidFill>
            <a:prstDash val="solid"/>
            <a:round/>
            <a:headEnd len="lg" w="lg" type="none"/>
            <a:tailEnd len="lg" w="lg" type="triangle"/>
          </a:ln>
        </p:spPr>
      </p:cxnSp>
      <p:cxnSp>
        <p:nvCxnSpPr>
          <p:cNvPr id="184" name="Shape 184"/>
          <p:cNvCxnSpPr>
            <a:stCxn id="176" idx="3"/>
            <a:endCxn id="178" idx="1"/>
          </p:cNvCxnSpPr>
          <p:nvPr/>
        </p:nvCxnSpPr>
        <p:spPr>
          <a:xfrm>
            <a:off x="2328737" y="2042144"/>
            <a:ext cx="222900" cy="0"/>
          </a:xfrm>
          <a:prstGeom prst="straightConnector1">
            <a:avLst/>
          </a:prstGeom>
          <a:noFill/>
          <a:ln cap="flat" cmpd="sng" w="9525">
            <a:solidFill>
              <a:schemeClr val="dk2"/>
            </a:solidFill>
            <a:prstDash val="solid"/>
            <a:round/>
            <a:headEnd len="lg" w="lg" type="none"/>
            <a:tailEnd len="lg" w="lg" type="triangle"/>
          </a:ln>
        </p:spPr>
      </p:cxnSp>
      <p:cxnSp>
        <p:nvCxnSpPr>
          <p:cNvPr id="185" name="Shape 185"/>
          <p:cNvCxnSpPr>
            <a:stCxn id="186" idx="3"/>
            <a:endCxn id="187" idx="1"/>
          </p:cNvCxnSpPr>
          <p:nvPr/>
        </p:nvCxnSpPr>
        <p:spPr>
          <a:xfrm flipH="1" rot="10800000">
            <a:off x="1357425" y="2844350"/>
            <a:ext cx="341100" cy="1200"/>
          </a:xfrm>
          <a:prstGeom prst="straightConnector1">
            <a:avLst/>
          </a:prstGeom>
          <a:noFill/>
          <a:ln cap="flat" cmpd="sng" w="9525">
            <a:solidFill>
              <a:schemeClr val="dk2"/>
            </a:solidFill>
            <a:prstDash val="solid"/>
            <a:round/>
            <a:headEnd len="lg" w="lg" type="none"/>
            <a:tailEnd len="lg" w="lg" type="triangle"/>
          </a:ln>
        </p:spPr>
      </p:cxnSp>
      <p:cxnSp>
        <p:nvCxnSpPr>
          <p:cNvPr id="188" name="Shape 188"/>
          <p:cNvCxnSpPr>
            <a:stCxn id="187" idx="3"/>
            <a:endCxn id="179" idx="1"/>
          </p:cNvCxnSpPr>
          <p:nvPr/>
        </p:nvCxnSpPr>
        <p:spPr>
          <a:xfrm>
            <a:off x="2366862" y="2844494"/>
            <a:ext cx="184500" cy="0"/>
          </a:xfrm>
          <a:prstGeom prst="straightConnector1">
            <a:avLst/>
          </a:prstGeom>
          <a:noFill/>
          <a:ln cap="flat" cmpd="sng" w="9525">
            <a:solidFill>
              <a:schemeClr val="dk2"/>
            </a:solidFill>
            <a:prstDash val="solid"/>
            <a:round/>
            <a:headEnd len="lg" w="lg" type="none"/>
            <a:tailEnd len="lg" w="lg" type="triangle"/>
          </a:ln>
        </p:spPr>
      </p:cxnSp>
      <p:cxnSp>
        <p:nvCxnSpPr>
          <p:cNvPr id="189" name="Shape 189"/>
          <p:cNvCxnSpPr>
            <a:stCxn id="178" idx="3"/>
            <a:endCxn id="180" idx="1"/>
          </p:cNvCxnSpPr>
          <p:nvPr/>
        </p:nvCxnSpPr>
        <p:spPr>
          <a:xfrm>
            <a:off x="3291300" y="2042150"/>
            <a:ext cx="330600" cy="333300"/>
          </a:xfrm>
          <a:prstGeom prst="straightConnector1">
            <a:avLst/>
          </a:prstGeom>
          <a:noFill/>
          <a:ln cap="flat" cmpd="sng" w="9525">
            <a:solidFill>
              <a:schemeClr val="dk2"/>
            </a:solidFill>
            <a:prstDash val="solid"/>
            <a:round/>
            <a:headEnd len="lg" w="lg" type="none"/>
            <a:tailEnd len="lg" w="lg" type="triangle"/>
          </a:ln>
        </p:spPr>
      </p:cxnSp>
      <p:cxnSp>
        <p:nvCxnSpPr>
          <p:cNvPr id="190" name="Shape 190"/>
          <p:cNvCxnSpPr>
            <a:stCxn id="179" idx="3"/>
            <a:endCxn id="180" idx="1"/>
          </p:cNvCxnSpPr>
          <p:nvPr/>
        </p:nvCxnSpPr>
        <p:spPr>
          <a:xfrm flipH="1" rot="10800000">
            <a:off x="3291300" y="2375300"/>
            <a:ext cx="330600" cy="469200"/>
          </a:xfrm>
          <a:prstGeom prst="straightConnector1">
            <a:avLst/>
          </a:prstGeom>
          <a:noFill/>
          <a:ln cap="flat" cmpd="sng" w="9525">
            <a:solidFill>
              <a:schemeClr val="dk2"/>
            </a:solidFill>
            <a:prstDash val="solid"/>
            <a:round/>
            <a:headEnd len="lg" w="lg" type="none"/>
            <a:tailEnd len="lg" w="lg" type="triangle"/>
          </a:ln>
        </p:spPr>
      </p:cxnSp>
      <p:cxnSp>
        <p:nvCxnSpPr>
          <p:cNvPr id="191" name="Shape 191"/>
          <p:cNvCxnSpPr>
            <a:stCxn id="180" idx="3"/>
            <a:endCxn id="181" idx="1"/>
          </p:cNvCxnSpPr>
          <p:nvPr/>
        </p:nvCxnSpPr>
        <p:spPr>
          <a:xfrm>
            <a:off x="4361750" y="2375375"/>
            <a:ext cx="297600" cy="0"/>
          </a:xfrm>
          <a:prstGeom prst="straightConnector1">
            <a:avLst/>
          </a:prstGeom>
          <a:noFill/>
          <a:ln cap="flat" cmpd="sng" w="9525">
            <a:solidFill>
              <a:schemeClr val="dk2"/>
            </a:solidFill>
            <a:prstDash val="solid"/>
            <a:round/>
            <a:headEnd len="lg" w="lg" type="none"/>
            <a:tailEnd len="lg" w="lg" type="triangle"/>
          </a:ln>
        </p:spPr>
      </p:cxnSp>
      <p:cxnSp>
        <p:nvCxnSpPr>
          <p:cNvPr id="192" name="Shape 192"/>
          <p:cNvCxnSpPr>
            <a:stCxn id="181" idx="2"/>
            <a:endCxn id="193" idx="0"/>
          </p:cNvCxnSpPr>
          <p:nvPr/>
        </p:nvCxnSpPr>
        <p:spPr>
          <a:xfrm>
            <a:off x="5029200" y="2609375"/>
            <a:ext cx="0" cy="660000"/>
          </a:xfrm>
          <a:prstGeom prst="straightConnector1">
            <a:avLst/>
          </a:prstGeom>
          <a:noFill/>
          <a:ln cap="flat" cmpd="sng" w="9525">
            <a:solidFill>
              <a:schemeClr val="dk2"/>
            </a:solidFill>
            <a:prstDash val="solid"/>
            <a:round/>
            <a:headEnd len="lg" w="lg" type="none"/>
            <a:tailEnd len="lg" w="lg" type="triangle"/>
          </a:ln>
        </p:spPr>
      </p:cxnSp>
      <p:sp>
        <p:nvSpPr>
          <p:cNvPr id="193" name="Shape 193"/>
          <p:cNvSpPr/>
          <p:nvPr/>
        </p:nvSpPr>
        <p:spPr>
          <a:xfrm>
            <a:off x="4583813" y="3269475"/>
            <a:ext cx="890775" cy="472350"/>
          </a:xfrm>
          <a:prstGeom prst="flowChartPredefinedProcess">
            <a:avLst/>
          </a:prstGeom>
          <a:solidFill>
            <a:schemeClr val="accent4"/>
          </a:solidFill>
          <a:ln cap="flat" cmpd="sng" w="9525">
            <a:solidFill>
              <a:schemeClr val="accent5"/>
            </a:solidFill>
            <a:prstDash val="solid"/>
            <a:round/>
            <a:headEnd len="med" w="med" type="none"/>
            <a:tailEnd len="med" w="med" type="none"/>
          </a:ln>
        </p:spPr>
        <p:txBody>
          <a:bodyPr anchorCtr="0" anchor="ctr" bIns="91425" lIns="91425" rIns="91425" wrap="square" tIns="91425">
            <a:noAutofit/>
          </a:bodyPr>
          <a:lstStyle/>
          <a:p>
            <a:pPr indent="0" lvl="0" marL="0" rtl="0">
              <a:spcBef>
                <a:spcPts val="0"/>
              </a:spcBef>
              <a:buNone/>
            </a:pPr>
            <a:r>
              <a:rPr lang="en" sz="1000"/>
              <a:t>Models</a:t>
            </a:r>
          </a:p>
        </p:txBody>
      </p:sp>
      <p:cxnSp>
        <p:nvCxnSpPr>
          <p:cNvPr id="194" name="Shape 194"/>
          <p:cNvCxnSpPr>
            <a:stCxn id="195" idx="5"/>
            <a:endCxn id="193" idx="1"/>
          </p:cNvCxnSpPr>
          <p:nvPr/>
        </p:nvCxnSpPr>
        <p:spPr>
          <a:xfrm>
            <a:off x="2290445" y="3503475"/>
            <a:ext cx="2293500" cy="2100"/>
          </a:xfrm>
          <a:prstGeom prst="straightConnector1">
            <a:avLst/>
          </a:prstGeom>
          <a:noFill/>
          <a:ln cap="flat" cmpd="sng" w="9525">
            <a:solidFill>
              <a:schemeClr val="dk2"/>
            </a:solidFill>
            <a:prstDash val="solid"/>
            <a:round/>
            <a:headEnd len="lg" w="lg" type="none"/>
            <a:tailEnd len="lg" w="lg" type="triangle"/>
          </a:ln>
        </p:spPr>
      </p:cxnSp>
      <p:sp>
        <p:nvSpPr>
          <p:cNvPr id="195" name="Shape 195"/>
          <p:cNvSpPr/>
          <p:nvPr/>
        </p:nvSpPr>
        <p:spPr>
          <a:xfrm>
            <a:off x="1624625" y="3269475"/>
            <a:ext cx="739800" cy="468000"/>
          </a:xfrm>
          <a:prstGeom prst="flowChartInputOutput">
            <a:avLst/>
          </a:prstGeom>
          <a:solidFill>
            <a:srgbClr val="D9EAD3"/>
          </a:solidFill>
          <a:ln cap="flat" cmpd="sng" w="9525">
            <a:solidFill>
              <a:schemeClr val="accent5"/>
            </a:solidFill>
            <a:prstDash val="solid"/>
            <a:round/>
            <a:headEnd len="med" w="med" type="none"/>
            <a:tailEnd len="med" w="med" type="none"/>
          </a:ln>
        </p:spPr>
        <p:txBody>
          <a:bodyPr anchorCtr="0" anchor="ctr" bIns="91425" lIns="91425" rIns="91425" wrap="square" tIns="91425">
            <a:noAutofit/>
          </a:bodyPr>
          <a:lstStyle/>
          <a:p>
            <a:pPr indent="0" lvl="0" marL="0" rtl="0">
              <a:spcBef>
                <a:spcPts val="0"/>
              </a:spcBef>
              <a:buNone/>
            </a:pPr>
            <a:r>
              <a:rPr lang="en" sz="1000"/>
              <a:t>WU</a:t>
            </a:r>
          </a:p>
        </p:txBody>
      </p:sp>
      <p:cxnSp>
        <p:nvCxnSpPr>
          <p:cNvPr id="196" name="Shape 196"/>
          <p:cNvCxnSpPr>
            <a:stCxn id="177" idx="3"/>
            <a:endCxn id="195" idx="2"/>
          </p:cNvCxnSpPr>
          <p:nvPr/>
        </p:nvCxnSpPr>
        <p:spPr>
          <a:xfrm>
            <a:off x="1357425" y="3503475"/>
            <a:ext cx="341100" cy="0"/>
          </a:xfrm>
          <a:prstGeom prst="straightConnector1">
            <a:avLst/>
          </a:prstGeom>
          <a:noFill/>
          <a:ln cap="flat" cmpd="sng" w="9525">
            <a:solidFill>
              <a:schemeClr val="dk2"/>
            </a:solidFill>
            <a:prstDash val="solid"/>
            <a:round/>
            <a:headEnd len="lg" w="lg" type="none"/>
            <a:tailEnd len="lg" w="lg" type="triangle"/>
          </a:ln>
        </p:spPr>
      </p:cxnSp>
      <p:sp>
        <p:nvSpPr>
          <p:cNvPr id="197" name="Shape 197"/>
          <p:cNvSpPr/>
          <p:nvPr/>
        </p:nvSpPr>
        <p:spPr>
          <a:xfrm>
            <a:off x="5876725" y="3267300"/>
            <a:ext cx="890784" cy="472338"/>
          </a:xfrm>
          <a:prstGeom prst="flowChartDocument">
            <a:avLst/>
          </a:prstGeom>
          <a:solidFill>
            <a:srgbClr val="D9EAD3"/>
          </a:solidFill>
          <a:ln cap="flat" cmpd="sng" w="9525">
            <a:solidFill>
              <a:schemeClr val="accent5"/>
            </a:solidFill>
            <a:prstDash val="solid"/>
            <a:round/>
            <a:headEnd len="med" w="med" type="none"/>
            <a:tailEnd len="med" w="med" type="none"/>
          </a:ln>
        </p:spPr>
        <p:txBody>
          <a:bodyPr anchorCtr="0" anchor="ctr" bIns="91425" lIns="91425" rIns="91425" wrap="square" tIns="91425">
            <a:noAutofit/>
          </a:bodyPr>
          <a:lstStyle/>
          <a:p>
            <a:pPr indent="0" lvl="0" marL="0" rtl="0">
              <a:spcBef>
                <a:spcPts val="0"/>
              </a:spcBef>
              <a:buNone/>
            </a:pPr>
            <a:r>
              <a:rPr lang="en" sz="1000"/>
              <a:t>Predictions</a:t>
            </a:r>
          </a:p>
        </p:txBody>
      </p:sp>
      <p:sp>
        <p:nvSpPr>
          <p:cNvPr id="198" name="Shape 198"/>
          <p:cNvSpPr/>
          <p:nvPr/>
        </p:nvSpPr>
        <p:spPr>
          <a:xfrm>
            <a:off x="7169625" y="3267250"/>
            <a:ext cx="971450" cy="472350"/>
          </a:xfrm>
          <a:prstGeom prst="flowChartDisplay">
            <a:avLst/>
          </a:prstGeom>
          <a:solidFill>
            <a:schemeClr val="accent5"/>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indent="0" lvl="0" marL="0" rtl="0">
              <a:spcBef>
                <a:spcPts val="0"/>
              </a:spcBef>
              <a:buNone/>
            </a:pPr>
            <a:r>
              <a:rPr lang="en" sz="1000"/>
              <a:t>Tableau</a:t>
            </a:r>
          </a:p>
        </p:txBody>
      </p:sp>
      <p:cxnSp>
        <p:nvCxnSpPr>
          <p:cNvPr id="199" name="Shape 199"/>
          <p:cNvCxnSpPr>
            <a:stCxn id="193" idx="3"/>
            <a:endCxn id="197" idx="1"/>
          </p:cNvCxnSpPr>
          <p:nvPr/>
        </p:nvCxnSpPr>
        <p:spPr>
          <a:xfrm flipH="1" rot="10800000">
            <a:off x="5474588" y="3503550"/>
            <a:ext cx="402000" cy="2100"/>
          </a:xfrm>
          <a:prstGeom prst="straightConnector1">
            <a:avLst/>
          </a:prstGeom>
          <a:noFill/>
          <a:ln cap="flat" cmpd="sng" w="9525">
            <a:solidFill>
              <a:schemeClr val="dk2"/>
            </a:solidFill>
            <a:prstDash val="solid"/>
            <a:round/>
            <a:headEnd len="lg" w="lg" type="none"/>
            <a:tailEnd len="lg" w="lg" type="triangle"/>
          </a:ln>
        </p:spPr>
      </p:cxnSp>
      <p:cxnSp>
        <p:nvCxnSpPr>
          <p:cNvPr id="200" name="Shape 200"/>
          <p:cNvCxnSpPr>
            <a:stCxn id="197" idx="3"/>
            <a:endCxn id="198" idx="1"/>
          </p:cNvCxnSpPr>
          <p:nvPr/>
        </p:nvCxnSpPr>
        <p:spPr>
          <a:xfrm>
            <a:off x="6767509" y="3503469"/>
            <a:ext cx="402000" cy="0"/>
          </a:xfrm>
          <a:prstGeom prst="straightConnector1">
            <a:avLst/>
          </a:prstGeom>
          <a:noFill/>
          <a:ln cap="flat" cmpd="sng" w="9525">
            <a:solidFill>
              <a:schemeClr val="dk2"/>
            </a:solidFill>
            <a:prstDash val="solid"/>
            <a:round/>
            <a:headEnd len="lg" w="lg" type="none"/>
            <a:tailEnd len="lg" w="lg" type="triangle"/>
          </a:ln>
        </p:spPr>
      </p:cxnSp>
      <p:sp>
        <p:nvSpPr>
          <p:cNvPr id="186" name="Shape 186"/>
          <p:cNvSpPr/>
          <p:nvPr/>
        </p:nvSpPr>
        <p:spPr>
          <a:xfrm>
            <a:off x="617625" y="2611550"/>
            <a:ext cx="739800" cy="468000"/>
          </a:xfrm>
          <a:prstGeom prst="rect">
            <a:avLst/>
          </a:prstGeom>
          <a:solidFill>
            <a:schemeClr val="dk2"/>
          </a:solidFill>
          <a:ln cap="flat" cmpd="sng" w="9525">
            <a:solidFill>
              <a:srgbClr val="FF0000"/>
            </a:solidFill>
            <a:prstDash val="solid"/>
            <a:round/>
            <a:headEnd len="med" w="med" type="none"/>
            <a:tailEnd len="med" w="med" type="none"/>
          </a:ln>
        </p:spPr>
        <p:txBody>
          <a:bodyPr anchorCtr="0" anchor="ctr" bIns="91425" lIns="91425" rIns="91425" wrap="square" tIns="91425">
            <a:noAutofit/>
          </a:bodyPr>
          <a:lstStyle/>
          <a:p>
            <a:pPr indent="0" lvl="0" marL="0" rtl="0">
              <a:spcBef>
                <a:spcPts val="0"/>
              </a:spcBef>
              <a:buNone/>
            </a:pPr>
            <a:r>
              <a:rPr lang="en" sz="1000"/>
              <a:t>FTP NOAA</a:t>
            </a:r>
          </a:p>
        </p:txBody>
      </p:sp>
      <p:sp>
        <p:nvSpPr>
          <p:cNvPr id="187" name="Shape 187"/>
          <p:cNvSpPr/>
          <p:nvPr/>
        </p:nvSpPr>
        <p:spPr>
          <a:xfrm>
            <a:off x="1698450" y="2608325"/>
            <a:ext cx="668412" cy="472338"/>
          </a:xfrm>
          <a:prstGeom prst="flowChartMultidocument">
            <a:avLst/>
          </a:prstGeom>
          <a:solidFill>
            <a:srgbClr val="D9EAD3"/>
          </a:solidFill>
          <a:ln cap="flat" cmpd="sng" w="9525">
            <a:solidFill>
              <a:srgbClr val="FF0000"/>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rPr lang="en" sz="1000"/>
              <a:t>NOAA</a:t>
            </a:r>
          </a:p>
        </p:txBody>
      </p:sp>
      <p:sp>
        <p:nvSpPr>
          <p:cNvPr id="183" name="Shape 183"/>
          <p:cNvSpPr/>
          <p:nvPr/>
        </p:nvSpPr>
        <p:spPr>
          <a:xfrm>
            <a:off x="617625" y="1809225"/>
            <a:ext cx="739800" cy="468000"/>
          </a:xfrm>
          <a:prstGeom prst="rect">
            <a:avLst/>
          </a:prstGeom>
          <a:solidFill>
            <a:schemeClr val="dk2"/>
          </a:solidFill>
          <a:ln cap="flat" cmpd="sng" w="9525">
            <a:solidFill>
              <a:srgbClr val="FF0000"/>
            </a:solidFill>
            <a:prstDash val="solid"/>
            <a:round/>
            <a:headEnd len="med" w="med" type="none"/>
            <a:tailEnd len="med" w="med" type="none"/>
          </a:ln>
        </p:spPr>
        <p:txBody>
          <a:bodyPr anchorCtr="0" anchor="ctr" bIns="91425" lIns="91425" rIns="91425" wrap="square" tIns="91425">
            <a:noAutofit/>
          </a:bodyPr>
          <a:lstStyle/>
          <a:p>
            <a:pPr indent="0" lvl="0" marL="0" rtl="0">
              <a:spcBef>
                <a:spcPts val="0"/>
              </a:spcBef>
              <a:buNone/>
            </a:pPr>
            <a:r>
              <a:rPr lang="en" sz="1000"/>
              <a:t>Scrape EIA</a:t>
            </a: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2"/>
        </a:solidFill>
      </p:bgPr>
    </p:bg>
    <p:spTree>
      <p:nvGrpSpPr>
        <p:cNvPr id="204" name="Shape 204"/>
        <p:cNvGrpSpPr/>
        <p:nvPr/>
      </p:nvGrpSpPr>
      <p:grpSpPr>
        <a:xfrm>
          <a:off x="0" y="0"/>
          <a:ext cx="0" cy="0"/>
          <a:chOff x="0" y="0"/>
          <a:chExt cx="0" cy="0"/>
        </a:xfrm>
      </p:grpSpPr>
      <p:sp>
        <p:nvSpPr>
          <p:cNvPr id="205" name="Shape 205"/>
          <p:cNvSpPr txBox="1"/>
          <p:nvPr>
            <p:ph type="title"/>
          </p:nvPr>
        </p:nvSpPr>
        <p:spPr>
          <a:xfrm>
            <a:off x="311700" y="445025"/>
            <a:ext cx="4831800" cy="572700"/>
          </a:xfrm>
          <a:prstGeom prst="rect">
            <a:avLst/>
          </a:prstGeom>
        </p:spPr>
        <p:txBody>
          <a:bodyPr anchorCtr="0" anchor="t" bIns="91425" lIns="91425" rIns="91425" wrap="square" tIns="91425">
            <a:noAutofit/>
          </a:bodyPr>
          <a:lstStyle/>
          <a:p>
            <a:pPr indent="0" lvl="0" marL="0" rtl="0">
              <a:spcBef>
                <a:spcPts val="0"/>
              </a:spcBef>
              <a:buNone/>
            </a:pPr>
            <a:r>
              <a:rPr lang="en">
                <a:solidFill>
                  <a:schemeClr val="lt1"/>
                </a:solidFill>
              </a:rPr>
              <a:t>Process: Next Iteration</a:t>
            </a:r>
          </a:p>
        </p:txBody>
      </p:sp>
      <p:sp>
        <p:nvSpPr>
          <p:cNvPr id="206" name="Shape 206"/>
          <p:cNvSpPr/>
          <p:nvPr/>
        </p:nvSpPr>
        <p:spPr>
          <a:xfrm>
            <a:off x="1660325" y="1805975"/>
            <a:ext cx="668412" cy="472338"/>
          </a:xfrm>
          <a:prstGeom prst="flowChartDocument">
            <a:avLst/>
          </a:prstGeom>
          <a:solidFill>
            <a:srgbClr val="D9EAD3"/>
          </a:solidFill>
          <a:ln cap="flat" cmpd="sng" w="9525">
            <a:solidFill>
              <a:srgbClr val="0000FF"/>
            </a:solidFill>
            <a:prstDash val="solid"/>
            <a:round/>
            <a:headEnd len="med" w="med" type="none"/>
            <a:tailEnd len="med" w="med" type="none"/>
          </a:ln>
        </p:spPr>
        <p:txBody>
          <a:bodyPr anchorCtr="0" anchor="ctr" bIns="91425" lIns="91425" rIns="91425" wrap="square" tIns="91425">
            <a:noAutofit/>
          </a:bodyPr>
          <a:lstStyle/>
          <a:p>
            <a:pPr indent="0" lvl="0" marL="0" rtl="0">
              <a:spcBef>
                <a:spcPts val="0"/>
              </a:spcBef>
              <a:buNone/>
            </a:pPr>
            <a:r>
              <a:rPr lang="en" sz="1000"/>
              <a:t>EIA</a:t>
            </a:r>
          </a:p>
        </p:txBody>
      </p:sp>
      <p:sp>
        <p:nvSpPr>
          <p:cNvPr id="207" name="Shape 207"/>
          <p:cNvSpPr/>
          <p:nvPr/>
        </p:nvSpPr>
        <p:spPr>
          <a:xfrm>
            <a:off x="617625" y="3269475"/>
            <a:ext cx="739800" cy="468000"/>
          </a:xfrm>
          <a:prstGeom prst="rect">
            <a:avLst/>
          </a:prstGeom>
          <a:solidFill>
            <a:schemeClr val="dk2"/>
          </a:solidFill>
          <a:ln cap="flat" cmpd="sng" w="9525">
            <a:solidFill>
              <a:schemeClr val="accent5"/>
            </a:solidFill>
            <a:prstDash val="solid"/>
            <a:round/>
            <a:headEnd len="med" w="med" type="none"/>
            <a:tailEnd len="med" w="med" type="none"/>
          </a:ln>
        </p:spPr>
        <p:txBody>
          <a:bodyPr anchorCtr="0" anchor="ctr" bIns="91425" lIns="91425" rIns="91425" wrap="square" tIns="91425">
            <a:noAutofit/>
          </a:bodyPr>
          <a:lstStyle/>
          <a:p>
            <a:pPr indent="0" lvl="0" marL="0" rtl="0">
              <a:spcBef>
                <a:spcPts val="0"/>
              </a:spcBef>
              <a:buNone/>
            </a:pPr>
            <a:r>
              <a:rPr lang="en" sz="1000"/>
              <a:t>Call Forecast</a:t>
            </a:r>
          </a:p>
        </p:txBody>
      </p:sp>
      <p:sp>
        <p:nvSpPr>
          <p:cNvPr id="208" name="Shape 208"/>
          <p:cNvSpPr/>
          <p:nvPr/>
        </p:nvSpPr>
        <p:spPr>
          <a:xfrm>
            <a:off x="2551500" y="1808150"/>
            <a:ext cx="739800" cy="468000"/>
          </a:xfrm>
          <a:prstGeom prst="rect">
            <a:avLst/>
          </a:prstGeom>
          <a:solidFill>
            <a:schemeClr val="dk2"/>
          </a:solidFill>
          <a:ln cap="flat" cmpd="sng" w="9525">
            <a:solidFill>
              <a:srgbClr val="0000FF"/>
            </a:solidFill>
            <a:prstDash val="solid"/>
            <a:round/>
            <a:headEnd len="med" w="med" type="none"/>
            <a:tailEnd len="med" w="med" type="none"/>
          </a:ln>
        </p:spPr>
        <p:txBody>
          <a:bodyPr anchorCtr="0" anchor="ctr" bIns="91425" lIns="91425" rIns="91425" wrap="square" tIns="91425">
            <a:noAutofit/>
          </a:bodyPr>
          <a:lstStyle/>
          <a:p>
            <a:pPr indent="0" lvl="0" marL="0" rtl="0">
              <a:spcBef>
                <a:spcPts val="0"/>
              </a:spcBef>
              <a:buNone/>
            </a:pPr>
            <a:r>
              <a:rPr lang="en" sz="1000"/>
              <a:t>Process EIA</a:t>
            </a:r>
          </a:p>
        </p:txBody>
      </p:sp>
      <p:sp>
        <p:nvSpPr>
          <p:cNvPr id="209" name="Shape 209"/>
          <p:cNvSpPr/>
          <p:nvPr/>
        </p:nvSpPr>
        <p:spPr>
          <a:xfrm>
            <a:off x="2551500" y="2610500"/>
            <a:ext cx="739800" cy="468000"/>
          </a:xfrm>
          <a:prstGeom prst="rect">
            <a:avLst/>
          </a:prstGeom>
          <a:solidFill>
            <a:schemeClr val="dk2"/>
          </a:solidFill>
          <a:ln cap="flat" cmpd="sng" w="9525">
            <a:solidFill>
              <a:schemeClr val="accent5"/>
            </a:solidFill>
            <a:prstDash val="solid"/>
            <a:round/>
            <a:headEnd len="med" w="med" type="none"/>
            <a:tailEnd len="med" w="med" type="none"/>
          </a:ln>
        </p:spPr>
        <p:txBody>
          <a:bodyPr anchorCtr="0" anchor="ctr" bIns="91425" lIns="91425" rIns="91425" wrap="square" tIns="91425">
            <a:noAutofit/>
          </a:bodyPr>
          <a:lstStyle/>
          <a:p>
            <a:pPr indent="0" lvl="0" marL="0" rtl="0">
              <a:spcBef>
                <a:spcPts val="0"/>
              </a:spcBef>
              <a:buNone/>
            </a:pPr>
            <a:r>
              <a:rPr lang="en" sz="1000"/>
              <a:t>Process NOAA</a:t>
            </a:r>
          </a:p>
        </p:txBody>
      </p:sp>
      <p:sp>
        <p:nvSpPr>
          <p:cNvPr id="210" name="Shape 210"/>
          <p:cNvSpPr/>
          <p:nvPr/>
        </p:nvSpPr>
        <p:spPr>
          <a:xfrm>
            <a:off x="3621950" y="2141375"/>
            <a:ext cx="739800" cy="468000"/>
          </a:xfrm>
          <a:prstGeom prst="rect">
            <a:avLst/>
          </a:prstGeom>
          <a:solidFill>
            <a:schemeClr val="dk2"/>
          </a:solidFill>
          <a:ln cap="flat" cmpd="sng" w="9525">
            <a:solidFill>
              <a:schemeClr val="accent5"/>
            </a:solidFill>
            <a:prstDash val="solid"/>
            <a:round/>
            <a:headEnd len="med" w="med" type="none"/>
            <a:tailEnd len="med" w="med" type="none"/>
          </a:ln>
        </p:spPr>
        <p:txBody>
          <a:bodyPr anchorCtr="0" anchor="ctr" bIns="91425" lIns="91425" rIns="91425" wrap="square" tIns="91425">
            <a:noAutofit/>
          </a:bodyPr>
          <a:lstStyle/>
          <a:p>
            <a:pPr indent="0" lvl="0" marL="0" rtl="0">
              <a:spcBef>
                <a:spcPts val="0"/>
              </a:spcBef>
              <a:buNone/>
            </a:pPr>
            <a:r>
              <a:rPr lang="en" sz="1000"/>
              <a:t>Join Historical</a:t>
            </a:r>
          </a:p>
        </p:txBody>
      </p:sp>
      <p:sp>
        <p:nvSpPr>
          <p:cNvPr id="211" name="Shape 211"/>
          <p:cNvSpPr/>
          <p:nvPr/>
        </p:nvSpPr>
        <p:spPr>
          <a:xfrm>
            <a:off x="4659300" y="2141375"/>
            <a:ext cx="739800" cy="468000"/>
          </a:xfrm>
          <a:prstGeom prst="rect">
            <a:avLst/>
          </a:prstGeom>
          <a:solidFill>
            <a:schemeClr val="dk2"/>
          </a:solidFill>
          <a:ln cap="flat" cmpd="sng" w="9525">
            <a:solidFill>
              <a:srgbClr val="FF0000"/>
            </a:solidFill>
            <a:prstDash val="solid"/>
            <a:round/>
            <a:headEnd len="med" w="med" type="none"/>
            <a:tailEnd len="med" w="med" type="none"/>
          </a:ln>
        </p:spPr>
        <p:txBody>
          <a:bodyPr anchorCtr="0" anchor="ctr" bIns="91425" lIns="91425" rIns="91425" wrap="square" tIns="91425">
            <a:noAutofit/>
          </a:bodyPr>
          <a:lstStyle/>
          <a:p>
            <a:pPr indent="0" lvl="0" marL="0" rtl="0">
              <a:spcBef>
                <a:spcPts val="0"/>
              </a:spcBef>
              <a:buNone/>
            </a:pPr>
            <a:r>
              <a:rPr lang="en" sz="1000"/>
              <a:t>Train Models</a:t>
            </a:r>
          </a:p>
        </p:txBody>
      </p:sp>
      <p:cxnSp>
        <p:nvCxnSpPr>
          <p:cNvPr id="212" name="Shape 212"/>
          <p:cNvCxnSpPr>
            <a:stCxn id="213" idx="3"/>
            <a:endCxn id="206" idx="1"/>
          </p:cNvCxnSpPr>
          <p:nvPr/>
        </p:nvCxnSpPr>
        <p:spPr>
          <a:xfrm flipH="1" rot="10800000">
            <a:off x="1357425" y="2042025"/>
            <a:ext cx="303000" cy="1200"/>
          </a:xfrm>
          <a:prstGeom prst="straightConnector1">
            <a:avLst/>
          </a:prstGeom>
          <a:noFill/>
          <a:ln cap="flat" cmpd="sng" w="9525">
            <a:solidFill>
              <a:schemeClr val="dk2"/>
            </a:solidFill>
            <a:prstDash val="solid"/>
            <a:round/>
            <a:headEnd len="lg" w="lg" type="none"/>
            <a:tailEnd len="lg" w="lg" type="triangle"/>
          </a:ln>
        </p:spPr>
      </p:cxnSp>
      <p:cxnSp>
        <p:nvCxnSpPr>
          <p:cNvPr id="214" name="Shape 214"/>
          <p:cNvCxnSpPr>
            <a:stCxn id="206" idx="3"/>
            <a:endCxn id="208" idx="1"/>
          </p:cNvCxnSpPr>
          <p:nvPr/>
        </p:nvCxnSpPr>
        <p:spPr>
          <a:xfrm>
            <a:off x="2328737" y="2042144"/>
            <a:ext cx="222900" cy="0"/>
          </a:xfrm>
          <a:prstGeom prst="straightConnector1">
            <a:avLst/>
          </a:prstGeom>
          <a:noFill/>
          <a:ln cap="flat" cmpd="sng" w="9525">
            <a:solidFill>
              <a:schemeClr val="dk2"/>
            </a:solidFill>
            <a:prstDash val="solid"/>
            <a:round/>
            <a:headEnd len="lg" w="lg" type="none"/>
            <a:tailEnd len="lg" w="lg" type="triangle"/>
          </a:ln>
        </p:spPr>
      </p:cxnSp>
      <p:cxnSp>
        <p:nvCxnSpPr>
          <p:cNvPr id="215" name="Shape 215"/>
          <p:cNvCxnSpPr>
            <a:stCxn id="216" idx="3"/>
            <a:endCxn id="217" idx="1"/>
          </p:cNvCxnSpPr>
          <p:nvPr/>
        </p:nvCxnSpPr>
        <p:spPr>
          <a:xfrm flipH="1" rot="10800000">
            <a:off x="1357425" y="2844350"/>
            <a:ext cx="341100" cy="1200"/>
          </a:xfrm>
          <a:prstGeom prst="straightConnector1">
            <a:avLst/>
          </a:prstGeom>
          <a:noFill/>
          <a:ln cap="flat" cmpd="sng" w="9525">
            <a:solidFill>
              <a:schemeClr val="dk2"/>
            </a:solidFill>
            <a:prstDash val="solid"/>
            <a:round/>
            <a:headEnd len="lg" w="lg" type="none"/>
            <a:tailEnd len="lg" w="lg" type="triangle"/>
          </a:ln>
        </p:spPr>
      </p:cxnSp>
      <p:cxnSp>
        <p:nvCxnSpPr>
          <p:cNvPr id="218" name="Shape 218"/>
          <p:cNvCxnSpPr>
            <a:stCxn id="217" idx="3"/>
            <a:endCxn id="209" idx="1"/>
          </p:cNvCxnSpPr>
          <p:nvPr/>
        </p:nvCxnSpPr>
        <p:spPr>
          <a:xfrm>
            <a:off x="2366862" y="2844494"/>
            <a:ext cx="184500" cy="0"/>
          </a:xfrm>
          <a:prstGeom prst="straightConnector1">
            <a:avLst/>
          </a:prstGeom>
          <a:noFill/>
          <a:ln cap="flat" cmpd="sng" w="9525">
            <a:solidFill>
              <a:schemeClr val="dk2"/>
            </a:solidFill>
            <a:prstDash val="solid"/>
            <a:round/>
            <a:headEnd len="lg" w="lg" type="none"/>
            <a:tailEnd len="lg" w="lg" type="triangle"/>
          </a:ln>
        </p:spPr>
      </p:cxnSp>
      <p:cxnSp>
        <p:nvCxnSpPr>
          <p:cNvPr id="219" name="Shape 219"/>
          <p:cNvCxnSpPr>
            <a:stCxn id="208" idx="3"/>
            <a:endCxn id="210" idx="1"/>
          </p:cNvCxnSpPr>
          <p:nvPr/>
        </p:nvCxnSpPr>
        <p:spPr>
          <a:xfrm>
            <a:off x="3291300" y="2042150"/>
            <a:ext cx="330600" cy="333300"/>
          </a:xfrm>
          <a:prstGeom prst="straightConnector1">
            <a:avLst/>
          </a:prstGeom>
          <a:noFill/>
          <a:ln cap="flat" cmpd="sng" w="9525">
            <a:solidFill>
              <a:schemeClr val="dk2"/>
            </a:solidFill>
            <a:prstDash val="solid"/>
            <a:round/>
            <a:headEnd len="lg" w="lg" type="none"/>
            <a:tailEnd len="lg" w="lg" type="triangle"/>
          </a:ln>
        </p:spPr>
      </p:cxnSp>
      <p:cxnSp>
        <p:nvCxnSpPr>
          <p:cNvPr id="220" name="Shape 220"/>
          <p:cNvCxnSpPr>
            <a:stCxn id="209" idx="3"/>
            <a:endCxn id="210" idx="1"/>
          </p:cNvCxnSpPr>
          <p:nvPr/>
        </p:nvCxnSpPr>
        <p:spPr>
          <a:xfrm flipH="1" rot="10800000">
            <a:off x="3291300" y="2375300"/>
            <a:ext cx="330600" cy="469200"/>
          </a:xfrm>
          <a:prstGeom prst="straightConnector1">
            <a:avLst/>
          </a:prstGeom>
          <a:noFill/>
          <a:ln cap="flat" cmpd="sng" w="9525">
            <a:solidFill>
              <a:schemeClr val="dk2"/>
            </a:solidFill>
            <a:prstDash val="solid"/>
            <a:round/>
            <a:headEnd len="lg" w="lg" type="none"/>
            <a:tailEnd len="lg" w="lg" type="triangle"/>
          </a:ln>
        </p:spPr>
      </p:cxnSp>
      <p:cxnSp>
        <p:nvCxnSpPr>
          <p:cNvPr id="221" name="Shape 221"/>
          <p:cNvCxnSpPr>
            <a:stCxn id="210" idx="3"/>
            <a:endCxn id="211" idx="1"/>
          </p:cNvCxnSpPr>
          <p:nvPr/>
        </p:nvCxnSpPr>
        <p:spPr>
          <a:xfrm>
            <a:off x="4361750" y="2375375"/>
            <a:ext cx="297600" cy="0"/>
          </a:xfrm>
          <a:prstGeom prst="straightConnector1">
            <a:avLst/>
          </a:prstGeom>
          <a:noFill/>
          <a:ln cap="flat" cmpd="sng" w="9525">
            <a:solidFill>
              <a:schemeClr val="dk2"/>
            </a:solidFill>
            <a:prstDash val="solid"/>
            <a:round/>
            <a:headEnd len="lg" w="lg" type="none"/>
            <a:tailEnd len="lg" w="lg" type="triangle"/>
          </a:ln>
        </p:spPr>
      </p:cxnSp>
      <p:cxnSp>
        <p:nvCxnSpPr>
          <p:cNvPr id="222" name="Shape 222"/>
          <p:cNvCxnSpPr>
            <a:stCxn id="211" idx="2"/>
            <a:endCxn id="223" idx="0"/>
          </p:cNvCxnSpPr>
          <p:nvPr/>
        </p:nvCxnSpPr>
        <p:spPr>
          <a:xfrm>
            <a:off x="5029200" y="2609375"/>
            <a:ext cx="0" cy="660000"/>
          </a:xfrm>
          <a:prstGeom prst="straightConnector1">
            <a:avLst/>
          </a:prstGeom>
          <a:noFill/>
          <a:ln cap="flat" cmpd="sng" w="9525">
            <a:solidFill>
              <a:schemeClr val="dk2"/>
            </a:solidFill>
            <a:prstDash val="solid"/>
            <a:round/>
            <a:headEnd len="lg" w="lg" type="none"/>
            <a:tailEnd len="lg" w="lg" type="triangle"/>
          </a:ln>
        </p:spPr>
      </p:cxnSp>
      <p:sp>
        <p:nvSpPr>
          <p:cNvPr id="223" name="Shape 223"/>
          <p:cNvSpPr/>
          <p:nvPr/>
        </p:nvSpPr>
        <p:spPr>
          <a:xfrm>
            <a:off x="4583813" y="3269475"/>
            <a:ext cx="890775" cy="472350"/>
          </a:xfrm>
          <a:prstGeom prst="flowChartPredefinedProcess">
            <a:avLst/>
          </a:prstGeom>
          <a:solidFill>
            <a:schemeClr val="accent4"/>
          </a:solidFill>
          <a:ln cap="flat" cmpd="sng" w="9525">
            <a:solidFill>
              <a:schemeClr val="accent5"/>
            </a:solidFill>
            <a:prstDash val="solid"/>
            <a:round/>
            <a:headEnd len="med" w="med" type="none"/>
            <a:tailEnd len="med" w="med" type="none"/>
          </a:ln>
        </p:spPr>
        <p:txBody>
          <a:bodyPr anchorCtr="0" anchor="ctr" bIns="91425" lIns="91425" rIns="91425" wrap="square" tIns="91425">
            <a:noAutofit/>
          </a:bodyPr>
          <a:lstStyle/>
          <a:p>
            <a:pPr indent="0" lvl="0" marL="0" rtl="0">
              <a:spcBef>
                <a:spcPts val="0"/>
              </a:spcBef>
              <a:buNone/>
            </a:pPr>
            <a:r>
              <a:rPr lang="en" sz="1000"/>
              <a:t>Models</a:t>
            </a:r>
          </a:p>
        </p:txBody>
      </p:sp>
      <p:cxnSp>
        <p:nvCxnSpPr>
          <p:cNvPr id="224" name="Shape 224"/>
          <p:cNvCxnSpPr>
            <a:stCxn id="225" idx="5"/>
            <a:endCxn id="223" idx="1"/>
          </p:cNvCxnSpPr>
          <p:nvPr/>
        </p:nvCxnSpPr>
        <p:spPr>
          <a:xfrm>
            <a:off x="2290445" y="3503475"/>
            <a:ext cx="2293500" cy="2100"/>
          </a:xfrm>
          <a:prstGeom prst="straightConnector1">
            <a:avLst/>
          </a:prstGeom>
          <a:noFill/>
          <a:ln cap="flat" cmpd="sng" w="9525">
            <a:solidFill>
              <a:schemeClr val="dk2"/>
            </a:solidFill>
            <a:prstDash val="solid"/>
            <a:round/>
            <a:headEnd len="lg" w="lg" type="none"/>
            <a:tailEnd len="lg" w="lg" type="triangle"/>
          </a:ln>
        </p:spPr>
      </p:cxnSp>
      <p:sp>
        <p:nvSpPr>
          <p:cNvPr id="225" name="Shape 225"/>
          <p:cNvSpPr/>
          <p:nvPr/>
        </p:nvSpPr>
        <p:spPr>
          <a:xfrm>
            <a:off x="1624625" y="3269475"/>
            <a:ext cx="739800" cy="468000"/>
          </a:xfrm>
          <a:prstGeom prst="flowChartInputOutput">
            <a:avLst/>
          </a:prstGeom>
          <a:solidFill>
            <a:srgbClr val="D9EAD3"/>
          </a:solidFill>
          <a:ln cap="flat" cmpd="sng" w="9525">
            <a:solidFill>
              <a:schemeClr val="accent5"/>
            </a:solidFill>
            <a:prstDash val="solid"/>
            <a:round/>
            <a:headEnd len="med" w="med" type="none"/>
            <a:tailEnd len="med" w="med" type="none"/>
          </a:ln>
        </p:spPr>
        <p:txBody>
          <a:bodyPr anchorCtr="0" anchor="ctr" bIns="91425" lIns="91425" rIns="91425" wrap="square" tIns="91425">
            <a:noAutofit/>
          </a:bodyPr>
          <a:lstStyle/>
          <a:p>
            <a:pPr indent="0" lvl="0" marL="0" rtl="0">
              <a:spcBef>
                <a:spcPts val="0"/>
              </a:spcBef>
              <a:buNone/>
            </a:pPr>
            <a:r>
              <a:rPr lang="en" sz="1000"/>
              <a:t>WU</a:t>
            </a:r>
          </a:p>
        </p:txBody>
      </p:sp>
      <p:cxnSp>
        <p:nvCxnSpPr>
          <p:cNvPr id="226" name="Shape 226"/>
          <p:cNvCxnSpPr>
            <a:stCxn id="207" idx="3"/>
            <a:endCxn id="225" idx="2"/>
          </p:cNvCxnSpPr>
          <p:nvPr/>
        </p:nvCxnSpPr>
        <p:spPr>
          <a:xfrm>
            <a:off x="1357425" y="3503475"/>
            <a:ext cx="341100" cy="0"/>
          </a:xfrm>
          <a:prstGeom prst="straightConnector1">
            <a:avLst/>
          </a:prstGeom>
          <a:noFill/>
          <a:ln cap="flat" cmpd="sng" w="9525">
            <a:solidFill>
              <a:schemeClr val="dk2"/>
            </a:solidFill>
            <a:prstDash val="solid"/>
            <a:round/>
            <a:headEnd len="lg" w="lg" type="none"/>
            <a:tailEnd len="lg" w="lg" type="triangle"/>
          </a:ln>
        </p:spPr>
      </p:cxnSp>
      <p:sp>
        <p:nvSpPr>
          <p:cNvPr id="227" name="Shape 227"/>
          <p:cNvSpPr/>
          <p:nvPr/>
        </p:nvSpPr>
        <p:spPr>
          <a:xfrm>
            <a:off x="5876725" y="3267300"/>
            <a:ext cx="890784" cy="472338"/>
          </a:xfrm>
          <a:prstGeom prst="flowChartDocument">
            <a:avLst/>
          </a:prstGeom>
          <a:solidFill>
            <a:srgbClr val="D9EAD3"/>
          </a:solidFill>
          <a:ln cap="flat" cmpd="sng" w="9525">
            <a:solidFill>
              <a:schemeClr val="accent5"/>
            </a:solidFill>
            <a:prstDash val="solid"/>
            <a:round/>
            <a:headEnd len="med" w="med" type="none"/>
            <a:tailEnd len="med" w="med" type="none"/>
          </a:ln>
        </p:spPr>
        <p:txBody>
          <a:bodyPr anchorCtr="0" anchor="ctr" bIns="91425" lIns="91425" rIns="91425" wrap="square" tIns="91425">
            <a:noAutofit/>
          </a:bodyPr>
          <a:lstStyle/>
          <a:p>
            <a:pPr indent="0" lvl="0" marL="0" rtl="0">
              <a:spcBef>
                <a:spcPts val="0"/>
              </a:spcBef>
              <a:buNone/>
            </a:pPr>
            <a:r>
              <a:rPr lang="en" sz="1000"/>
              <a:t>Predictions</a:t>
            </a:r>
          </a:p>
        </p:txBody>
      </p:sp>
      <p:sp>
        <p:nvSpPr>
          <p:cNvPr id="228" name="Shape 228"/>
          <p:cNvSpPr/>
          <p:nvPr/>
        </p:nvSpPr>
        <p:spPr>
          <a:xfrm>
            <a:off x="7169625" y="2886250"/>
            <a:ext cx="971450" cy="472350"/>
          </a:xfrm>
          <a:prstGeom prst="flowChartDisplay">
            <a:avLst/>
          </a:prstGeom>
          <a:solidFill>
            <a:schemeClr val="accent5"/>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indent="0" lvl="0" marL="0" rtl="0">
              <a:spcBef>
                <a:spcPts val="0"/>
              </a:spcBef>
              <a:buNone/>
            </a:pPr>
            <a:r>
              <a:rPr lang="en" sz="1000"/>
              <a:t>Tableau</a:t>
            </a:r>
          </a:p>
        </p:txBody>
      </p:sp>
      <p:cxnSp>
        <p:nvCxnSpPr>
          <p:cNvPr id="229" name="Shape 229"/>
          <p:cNvCxnSpPr>
            <a:stCxn id="223" idx="3"/>
            <a:endCxn id="227" idx="1"/>
          </p:cNvCxnSpPr>
          <p:nvPr/>
        </p:nvCxnSpPr>
        <p:spPr>
          <a:xfrm flipH="1" rot="10800000">
            <a:off x="5474588" y="3503550"/>
            <a:ext cx="402000" cy="2100"/>
          </a:xfrm>
          <a:prstGeom prst="straightConnector1">
            <a:avLst/>
          </a:prstGeom>
          <a:noFill/>
          <a:ln cap="flat" cmpd="sng" w="9525">
            <a:solidFill>
              <a:schemeClr val="dk2"/>
            </a:solidFill>
            <a:prstDash val="solid"/>
            <a:round/>
            <a:headEnd len="lg" w="lg" type="none"/>
            <a:tailEnd len="lg" w="lg" type="triangle"/>
          </a:ln>
        </p:spPr>
      </p:cxnSp>
      <p:cxnSp>
        <p:nvCxnSpPr>
          <p:cNvPr id="230" name="Shape 230"/>
          <p:cNvCxnSpPr>
            <a:stCxn id="227" idx="3"/>
            <a:endCxn id="228" idx="1"/>
          </p:cNvCxnSpPr>
          <p:nvPr/>
        </p:nvCxnSpPr>
        <p:spPr>
          <a:xfrm flipH="1" rot="10800000">
            <a:off x="6767509" y="3122469"/>
            <a:ext cx="402000" cy="381000"/>
          </a:xfrm>
          <a:prstGeom prst="straightConnector1">
            <a:avLst/>
          </a:prstGeom>
          <a:noFill/>
          <a:ln cap="flat" cmpd="sng" w="9525">
            <a:solidFill>
              <a:schemeClr val="dk2"/>
            </a:solidFill>
            <a:prstDash val="solid"/>
            <a:round/>
            <a:headEnd len="lg" w="lg" type="none"/>
            <a:tailEnd len="lg" w="lg" type="triangle"/>
          </a:ln>
        </p:spPr>
      </p:cxnSp>
      <p:sp>
        <p:nvSpPr>
          <p:cNvPr id="216" name="Shape 216"/>
          <p:cNvSpPr/>
          <p:nvPr/>
        </p:nvSpPr>
        <p:spPr>
          <a:xfrm>
            <a:off x="617625" y="2611550"/>
            <a:ext cx="739800" cy="468000"/>
          </a:xfrm>
          <a:prstGeom prst="rect">
            <a:avLst/>
          </a:prstGeom>
          <a:solidFill>
            <a:schemeClr val="dk2"/>
          </a:solidFill>
          <a:ln cap="flat" cmpd="sng" w="9525">
            <a:solidFill>
              <a:srgbClr val="FF0000"/>
            </a:solidFill>
            <a:prstDash val="solid"/>
            <a:round/>
            <a:headEnd len="med" w="med" type="none"/>
            <a:tailEnd len="med" w="med" type="none"/>
          </a:ln>
        </p:spPr>
        <p:txBody>
          <a:bodyPr anchorCtr="0" anchor="ctr" bIns="91425" lIns="91425" rIns="91425" wrap="square" tIns="91425">
            <a:noAutofit/>
          </a:bodyPr>
          <a:lstStyle/>
          <a:p>
            <a:pPr indent="0" lvl="0" marL="0" rtl="0">
              <a:spcBef>
                <a:spcPts val="0"/>
              </a:spcBef>
              <a:buNone/>
            </a:pPr>
            <a:r>
              <a:rPr lang="en" sz="1000"/>
              <a:t>FTP NOAA</a:t>
            </a:r>
          </a:p>
        </p:txBody>
      </p:sp>
      <p:sp>
        <p:nvSpPr>
          <p:cNvPr id="217" name="Shape 217"/>
          <p:cNvSpPr/>
          <p:nvPr/>
        </p:nvSpPr>
        <p:spPr>
          <a:xfrm>
            <a:off x="1698450" y="2608325"/>
            <a:ext cx="668412" cy="472338"/>
          </a:xfrm>
          <a:prstGeom prst="flowChartMultidocument">
            <a:avLst/>
          </a:prstGeom>
          <a:solidFill>
            <a:srgbClr val="D9EAD3"/>
          </a:solidFill>
          <a:ln cap="flat" cmpd="sng" w="9525">
            <a:solidFill>
              <a:srgbClr val="FF0000"/>
            </a:solidFill>
            <a:prstDash val="solid"/>
            <a:round/>
            <a:headEnd len="med" w="med" type="none"/>
            <a:tailEnd len="med" w="med" type="none"/>
          </a:ln>
        </p:spPr>
        <p:txBody>
          <a:bodyPr anchorCtr="0" anchor="ctr" bIns="91425" lIns="91425" rIns="91425" wrap="square" tIns="91425">
            <a:noAutofit/>
          </a:bodyPr>
          <a:lstStyle/>
          <a:p>
            <a:pPr indent="0" lvl="0" marL="0" rtl="0">
              <a:spcBef>
                <a:spcPts val="0"/>
              </a:spcBef>
              <a:buNone/>
            </a:pPr>
            <a:r>
              <a:rPr lang="en" sz="1000"/>
              <a:t>NOAA</a:t>
            </a:r>
          </a:p>
        </p:txBody>
      </p:sp>
      <p:sp>
        <p:nvSpPr>
          <p:cNvPr id="213" name="Shape 213"/>
          <p:cNvSpPr/>
          <p:nvPr/>
        </p:nvSpPr>
        <p:spPr>
          <a:xfrm>
            <a:off x="617625" y="1809225"/>
            <a:ext cx="739800" cy="468000"/>
          </a:xfrm>
          <a:prstGeom prst="rect">
            <a:avLst/>
          </a:prstGeom>
          <a:solidFill>
            <a:schemeClr val="dk2"/>
          </a:solidFill>
          <a:ln cap="flat" cmpd="sng" w="9525">
            <a:solidFill>
              <a:srgbClr val="FF0000"/>
            </a:solidFill>
            <a:prstDash val="solid"/>
            <a:round/>
            <a:headEnd len="med" w="med" type="none"/>
            <a:tailEnd len="med" w="med" type="none"/>
          </a:ln>
        </p:spPr>
        <p:txBody>
          <a:bodyPr anchorCtr="0" anchor="ctr" bIns="91425" lIns="91425" rIns="91425" wrap="square" tIns="91425">
            <a:noAutofit/>
          </a:bodyPr>
          <a:lstStyle/>
          <a:p>
            <a:pPr indent="0" lvl="0" marL="0" rtl="0">
              <a:spcBef>
                <a:spcPts val="0"/>
              </a:spcBef>
              <a:buNone/>
            </a:pPr>
            <a:r>
              <a:rPr lang="en" sz="1000"/>
              <a:t>Scrape EIA</a:t>
            </a:r>
          </a:p>
        </p:txBody>
      </p:sp>
      <p:cxnSp>
        <p:nvCxnSpPr>
          <p:cNvPr id="231" name="Shape 231"/>
          <p:cNvCxnSpPr>
            <a:stCxn id="227" idx="3"/>
            <a:endCxn id="232" idx="2"/>
          </p:cNvCxnSpPr>
          <p:nvPr/>
        </p:nvCxnSpPr>
        <p:spPr>
          <a:xfrm>
            <a:off x="6767509" y="3503469"/>
            <a:ext cx="478200" cy="307200"/>
          </a:xfrm>
          <a:prstGeom prst="straightConnector1">
            <a:avLst/>
          </a:prstGeom>
          <a:noFill/>
          <a:ln cap="flat" cmpd="sng" w="9525">
            <a:solidFill>
              <a:schemeClr val="dk2"/>
            </a:solidFill>
            <a:prstDash val="solid"/>
            <a:round/>
            <a:headEnd len="lg" w="lg" type="none"/>
            <a:tailEnd len="lg" w="lg" type="triangle"/>
          </a:ln>
        </p:spPr>
      </p:cxnSp>
      <p:sp>
        <p:nvSpPr>
          <p:cNvPr id="232" name="Shape 232"/>
          <p:cNvSpPr/>
          <p:nvPr/>
        </p:nvSpPr>
        <p:spPr>
          <a:xfrm>
            <a:off x="7245825" y="3505650"/>
            <a:ext cx="890775" cy="609786"/>
          </a:xfrm>
          <a:prstGeom prst="flowChartMagneticDisk">
            <a:avLst/>
          </a:prstGeom>
          <a:solidFill>
            <a:schemeClr val="accent2"/>
          </a:solidFill>
          <a:ln cap="flat" cmpd="sng" w="9525">
            <a:solidFill>
              <a:schemeClr val="lt1"/>
            </a:solidFill>
            <a:prstDash val="solid"/>
            <a:round/>
            <a:headEnd len="med" w="med" type="none"/>
            <a:tailEnd len="med" w="med" type="none"/>
          </a:ln>
        </p:spPr>
        <p:txBody>
          <a:bodyPr anchorCtr="0" anchor="ctr" bIns="91425" lIns="91425" rIns="91425" wrap="square" tIns="91425">
            <a:noAutofit/>
          </a:bodyPr>
          <a:lstStyle/>
          <a:p>
            <a:pPr indent="0" lvl="0" marL="0" rtl="0" algn="ctr">
              <a:spcBef>
                <a:spcPts val="0"/>
              </a:spcBef>
              <a:buNone/>
            </a:pPr>
            <a:r>
              <a:rPr lang="en" sz="1000"/>
              <a:t>Data Store</a:t>
            </a:r>
          </a:p>
        </p:txBody>
      </p:sp>
      <p:pic>
        <p:nvPicPr>
          <p:cNvPr id="233" name="Shape 233"/>
          <p:cNvPicPr preferRelativeResize="0"/>
          <p:nvPr/>
        </p:nvPicPr>
        <p:blipFill>
          <a:blip r:embed="rId3">
            <a:alphaModFix/>
          </a:blip>
          <a:stretch>
            <a:fillRect/>
          </a:stretch>
        </p:blipFill>
        <p:spPr>
          <a:xfrm>
            <a:off x="6377150" y="476225"/>
            <a:ext cx="2369776" cy="1333000"/>
          </a:xfrm>
          <a:prstGeom prst="rect">
            <a:avLst/>
          </a:prstGeom>
          <a:noFill/>
          <a:ln>
            <a:noFill/>
          </a:ln>
        </p:spPr>
      </p:pic>
      <p:sp>
        <p:nvSpPr>
          <p:cNvPr id="234" name="Shape 234"/>
          <p:cNvSpPr txBox="1"/>
          <p:nvPr/>
        </p:nvSpPr>
        <p:spPr>
          <a:xfrm>
            <a:off x="6506361" y="149250"/>
            <a:ext cx="2369700" cy="468000"/>
          </a:xfrm>
          <a:prstGeom prst="rect">
            <a:avLst/>
          </a:prstGeom>
          <a:noFill/>
          <a:ln>
            <a:noFill/>
          </a:ln>
        </p:spPr>
        <p:txBody>
          <a:bodyPr anchorCtr="0" anchor="t" bIns="91425" lIns="91425" rIns="91425" wrap="square" tIns="91425">
            <a:noAutofit/>
          </a:bodyPr>
          <a:lstStyle/>
          <a:p>
            <a:pPr indent="0" lvl="0" marL="0">
              <a:spcBef>
                <a:spcPts val="0"/>
              </a:spcBef>
              <a:buNone/>
            </a:pPr>
            <a:r>
              <a:rPr lang="en"/>
              <a:t>Live Class Reaction</a:t>
            </a: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2"/>
        </a:solidFill>
      </p:bgPr>
    </p:bg>
    <p:spTree>
      <p:nvGrpSpPr>
        <p:cNvPr id="238" name="Shape 238"/>
        <p:cNvGrpSpPr/>
        <p:nvPr/>
      </p:nvGrpSpPr>
      <p:grpSpPr>
        <a:xfrm>
          <a:off x="0" y="0"/>
          <a:ext cx="0" cy="0"/>
          <a:chOff x="0" y="0"/>
          <a:chExt cx="0" cy="0"/>
        </a:xfrm>
      </p:grpSpPr>
      <p:sp>
        <p:nvSpPr>
          <p:cNvPr id="239" name="Shape 239"/>
          <p:cNvSpPr txBox="1"/>
          <p:nvPr>
            <p:ph type="title"/>
          </p:nvPr>
        </p:nvSpPr>
        <p:spPr>
          <a:xfrm>
            <a:off x="311700" y="445025"/>
            <a:ext cx="4831800" cy="572700"/>
          </a:xfrm>
          <a:prstGeom prst="rect">
            <a:avLst/>
          </a:prstGeom>
        </p:spPr>
        <p:txBody>
          <a:bodyPr anchorCtr="0" anchor="t" bIns="91425" lIns="91425" rIns="91425" wrap="square" tIns="91425">
            <a:noAutofit/>
          </a:bodyPr>
          <a:lstStyle/>
          <a:p>
            <a:pPr indent="0" lvl="0" marL="0" rtl="0">
              <a:spcBef>
                <a:spcPts val="0"/>
              </a:spcBef>
              <a:buNone/>
            </a:pPr>
            <a:r>
              <a:rPr lang="en">
                <a:solidFill>
                  <a:schemeClr val="lt1"/>
                </a:solidFill>
              </a:rPr>
              <a:t>Process: Next Iteration</a:t>
            </a:r>
          </a:p>
        </p:txBody>
      </p:sp>
      <p:sp>
        <p:nvSpPr>
          <p:cNvPr id="240" name="Shape 240"/>
          <p:cNvSpPr/>
          <p:nvPr/>
        </p:nvSpPr>
        <p:spPr>
          <a:xfrm>
            <a:off x="1660325" y="1805975"/>
            <a:ext cx="668412" cy="472338"/>
          </a:xfrm>
          <a:prstGeom prst="flowChartDocument">
            <a:avLst/>
          </a:prstGeom>
          <a:solidFill>
            <a:srgbClr val="D9EAD3"/>
          </a:solidFill>
          <a:ln cap="flat" cmpd="sng" w="9525">
            <a:solidFill>
              <a:srgbClr val="0000FF"/>
            </a:solidFill>
            <a:prstDash val="solid"/>
            <a:round/>
            <a:headEnd len="med" w="med" type="none"/>
            <a:tailEnd len="med" w="med" type="none"/>
          </a:ln>
        </p:spPr>
        <p:txBody>
          <a:bodyPr anchorCtr="0" anchor="ctr" bIns="91425" lIns="91425" rIns="91425" wrap="square" tIns="91425">
            <a:noAutofit/>
          </a:bodyPr>
          <a:lstStyle/>
          <a:p>
            <a:pPr indent="0" lvl="0" marL="0" rtl="0">
              <a:spcBef>
                <a:spcPts val="0"/>
              </a:spcBef>
              <a:buNone/>
            </a:pPr>
            <a:r>
              <a:rPr lang="en" sz="1000"/>
              <a:t>EIA</a:t>
            </a:r>
          </a:p>
        </p:txBody>
      </p:sp>
      <p:sp>
        <p:nvSpPr>
          <p:cNvPr id="241" name="Shape 241"/>
          <p:cNvSpPr/>
          <p:nvPr/>
        </p:nvSpPr>
        <p:spPr>
          <a:xfrm>
            <a:off x="617625" y="3269475"/>
            <a:ext cx="739800" cy="468000"/>
          </a:xfrm>
          <a:prstGeom prst="rect">
            <a:avLst/>
          </a:prstGeom>
          <a:solidFill>
            <a:schemeClr val="dk2"/>
          </a:solidFill>
          <a:ln cap="flat" cmpd="sng" w="9525">
            <a:solidFill>
              <a:schemeClr val="accent5"/>
            </a:solidFill>
            <a:prstDash val="solid"/>
            <a:round/>
            <a:headEnd len="med" w="med" type="none"/>
            <a:tailEnd len="med" w="med" type="none"/>
          </a:ln>
        </p:spPr>
        <p:txBody>
          <a:bodyPr anchorCtr="0" anchor="ctr" bIns="91425" lIns="91425" rIns="91425" wrap="square" tIns="91425">
            <a:noAutofit/>
          </a:bodyPr>
          <a:lstStyle/>
          <a:p>
            <a:pPr indent="0" lvl="0" marL="0" rtl="0">
              <a:spcBef>
                <a:spcPts val="0"/>
              </a:spcBef>
              <a:buNone/>
            </a:pPr>
            <a:r>
              <a:rPr lang="en" sz="1000"/>
              <a:t>Call Forecast</a:t>
            </a:r>
          </a:p>
        </p:txBody>
      </p:sp>
      <p:sp>
        <p:nvSpPr>
          <p:cNvPr id="242" name="Shape 242"/>
          <p:cNvSpPr/>
          <p:nvPr/>
        </p:nvSpPr>
        <p:spPr>
          <a:xfrm>
            <a:off x="2551500" y="1808150"/>
            <a:ext cx="739800" cy="468000"/>
          </a:xfrm>
          <a:prstGeom prst="rect">
            <a:avLst/>
          </a:prstGeom>
          <a:solidFill>
            <a:schemeClr val="dk2"/>
          </a:solidFill>
          <a:ln cap="flat" cmpd="sng" w="9525">
            <a:solidFill>
              <a:srgbClr val="0000FF"/>
            </a:solidFill>
            <a:prstDash val="solid"/>
            <a:round/>
            <a:headEnd len="med" w="med" type="none"/>
            <a:tailEnd len="med" w="med" type="none"/>
          </a:ln>
        </p:spPr>
        <p:txBody>
          <a:bodyPr anchorCtr="0" anchor="ctr" bIns="91425" lIns="91425" rIns="91425" wrap="square" tIns="91425">
            <a:noAutofit/>
          </a:bodyPr>
          <a:lstStyle/>
          <a:p>
            <a:pPr indent="0" lvl="0" marL="0" rtl="0">
              <a:spcBef>
                <a:spcPts val="0"/>
              </a:spcBef>
              <a:buNone/>
            </a:pPr>
            <a:r>
              <a:rPr lang="en" sz="1000"/>
              <a:t>Process EIA</a:t>
            </a:r>
          </a:p>
        </p:txBody>
      </p:sp>
      <p:sp>
        <p:nvSpPr>
          <p:cNvPr id="243" name="Shape 243"/>
          <p:cNvSpPr/>
          <p:nvPr/>
        </p:nvSpPr>
        <p:spPr>
          <a:xfrm>
            <a:off x="2551500" y="2610500"/>
            <a:ext cx="739800" cy="468000"/>
          </a:xfrm>
          <a:prstGeom prst="rect">
            <a:avLst/>
          </a:prstGeom>
          <a:solidFill>
            <a:schemeClr val="dk2"/>
          </a:solidFill>
          <a:ln cap="flat" cmpd="sng" w="9525">
            <a:solidFill>
              <a:schemeClr val="accent5"/>
            </a:solidFill>
            <a:prstDash val="solid"/>
            <a:round/>
            <a:headEnd len="med" w="med" type="none"/>
            <a:tailEnd len="med" w="med" type="none"/>
          </a:ln>
        </p:spPr>
        <p:txBody>
          <a:bodyPr anchorCtr="0" anchor="ctr" bIns="91425" lIns="91425" rIns="91425" wrap="square" tIns="91425">
            <a:noAutofit/>
          </a:bodyPr>
          <a:lstStyle/>
          <a:p>
            <a:pPr indent="0" lvl="0" marL="0" rtl="0">
              <a:spcBef>
                <a:spcPts val="0"/>
              </a:spcBef>
              <a:buNone/>
            </a:pPr>
            <a:r>
              <a:rPr lang="en" sz="1000"/>
              <a:t>Process NOAA</a:t>
            </a:r>
          </a:p>
        </p:txBody>
      </p:sp>
      <p:sp>
        <p:nvSpPr>
          <p:cNvPr id="244" name="Shape 244"/>
          <p:cNvSpPr/>
          <p:nvPr/>
        </p:nvSpPr>
        <p:spPr>
          <a:xfrm>
            <a:off x="3621950" y="2141375"/>
            <a:ext cx="739800" cy="468000"/>
          </a:xfrm>
          <a:prstGeom prst="rect">
            <a:avLst/>
          </a:prstGeom>
          <a:solidFill>
            <a:schemeClr val="dk2"/>
          </a:solidFill>
          <a:ln cap="flat" cmpd="sng" w="9525">
            <a:solidFill>
              <a:schemeClr val="accent5"/>
            </a:solidFill>
            <a:prstDash val="solid"/>
            <a:round/>
            <a:headEnd len="med" w="med" type="none"/>
            <a:tailEnd len="med" w="med" type="none"/>
          </a:ln>
        </p:spPr>
        <p:txBody>
          <a:bodyPr anchorCtr="0" anchor="ctr" bIns="91425" lIns="91425" rIns="91425" wrap="square" tIns="91425">
            <a:noAutofit/>
          </a:bodyPr>
          <a:lstStyle/>
          <a:p>
            <a:pPr indent="0" lvl="0" marL="0" rtl="0">
              <a:spcBef>
                <a:spcPts val="0"/>
              </a:spcBef>
              <a:buNone/>
            </a:pPr>
            <a:r>
              <a:rPr lang="en" sz="1000"/>
              <a:t>Join Historical</a:t>
            </a:r>
          </a:p>
        </p:txBody>
      </p:sp>
      <p:sp>
        <p:nvSpPr>
          <p:cNvPr id="245" name="Shape 245"/>
          <p:cNvSpPr/>
          <p:nvPr/>
        </p:nvSpPr>
        <p:spPr>
          <a:xfrm>
            <a:off x="4659300" y="2141375"/>
            <a:ext cx="739800" cy="468000"/>
          </a:xfrm>
          <a:prstGeom prst="rect">
            <a:avLst/>
          </a:prstGeom>
          <a:solidFill>
            <a:schemeClr val="dk2"/>
          </a:solidFill>
          <a:ln cap="flat" cmpd="sng" w="9525">
            <a:solidFill>
              <a:srgbClr val="FF0000"/>
            </a:solidFill>
            <a:prstDash val="solid"/>
            <a:round/>
            <a:headEnd len="med" w="med" type="none"/>
            <a:tailEnd len="med" w="med" type="none"/>
          </a:ln>
        </p:spPr>
        <p:txBody>
          <a:bodyPr anchorCtr="0" anchor="ctr" bIns="91425" lIns="91425" rIns="91425" wrap="square" tIns="91425">
            <a:noAutofit/>
          </a:bodyPr>
          <a:lstStyle/>
          <a:p>
            <a:pPr indent="0" lvl="0" marL="0" rtl="0">
              <a:spcBef>
                <a:spcPts val="0"/>
              </a:spcBef>
              <a:buNone/>
            </a:pPr>
            <a:r>
              <a:rPr lang="en" sz="1000"/>
              <a:t>Train Models</a:t>
            </a:r>
          </a:p>
        </p:txBody>
      </p:sp>
      <p:cxnSp>
        <p:nvCxnSpPr>
          <p:cNvPr id="246" name="Shape 246"/>
          <p:cNvCxnSpPr>
            <a:stCxn id="247" idx="3"/>
            <a:endCxn id="240" idx="1"/>
          </p:cNvCxnSpPr>
          <p:nvPr/>
        </p:nvCxnSpPr>
        <p:spPr>
          <a:xfrm flipH="1" rot="10800000">
            <a:off x="1357425" y="2042025"/>
            <a:ext cx="303000" cy="1200"/>
          </a:xfrm>
          <a:prstGeom prst="straightConnector1">
            <a:avLst/>
          </a:prstGeom>
          <a:noFill/>
          <a:ln cap="flat" cmpd="sng" w="9525">
            <a:solidFill>
              <a:schemeClr val="dk2"/>
            </a:solidFill>
            <a:prstDash val="solid"/>
            <a:round/>
            <a:headEnd len="lg" w="lg" type="none"/>
            <a:tailEnd len="lg" w="lg" type="triangle"/>
          </a:ln>
        </p:spPr>
      </p:cxnSp>
      <p:cxnSp>
        <p:nvCxnSpPr>
          <p:cNvPr id="248" name="Shape 248"/>
          <p:cNvCxnSpPr>
            <a:stCxn id="240" idx="3"/>
            <a:endCxn id="242" idx="1"/>
          </p:cNvCxnSpPr>
          <p:nvPr/>
        </p:nvCxnSpPr>
        <p:spPr>
          <a:xfrm>
            <a:off x="2328737" y="2042144"/>
            <a:ext cx="222900" cy="0"/>
          </a:xfrm>
          <a:prstGeom prst="straightConnector1">
            <a:avLst/>
          </a:prstGeom>
          <a:noFill/>
          <a:ln cap="flat" cmpd="sng" w="9525">
            <a:solidFill>
              <a:schemeClr val="dk2"/>
            </a:solidFill>
            <a:prstDash val="solid"/>
            <a:round/>
            <a:headEnd len="lg" w="lg" type="none"/>
            <a:tailEnd len="lg" w="lg" type="triangle"/>
          </a:ln>
        </p:spPr>
      </p:cxnSp>
      <p:cxnSp>
        <p:nvCxnSpPr>
          <p:cNvPr id="249" name="Shape 249"/>
          <p:cNvCxnSpPr>
            <a:stCxn id="250" idx="3"/>
            <a:endCxn id="251" idx="1"/>
          </p:cNvCxnSpPr>
          <p:nvPr/>
        </p:nvCxnSpPr>
        <p:spPr>
          <a:xfrm flipH="1" rot="10800000">
            <a:off x="1357425" y="2844350"/>
            <a:ext cx="341100" cy="1200"/>
          </a:xfrm>
          <a:prstGeom prst="straightConnector1">
            <a:avLst/>
          </a:prstGeom>
          <a:noFill/>
          <a:ln cap="flat" cmpd="sng" w="9525">
            <a:solidFill>
              <a:schemeClr val="dk2"/>
            </a:solidFill>
            <a:prstDash val="solid"/>
            <a:round/>
            <a:headEnd len="lg" w="lg" type="none"/>
            <a:tailEnd len="lg" w="lg" type="triangle"/>
          </a:ln>
        </p:spPr>
      </p:cxnSp>
      <p:cxnSp>
        <p:nvCxnSpPr>
          <p:cNvPr id="252" name="Shape 252"/>
          <p:cNvCxnSpPr>
            <a:stCxn id="251" idx="3"/>
            <a:endCxn id="243" idx="1"/>
          </p:cNvCxnSpPr>
          <p:nvPr/>
        </p:nvCxnSpPr>
        <p:spPr>
          <a:xfrm>
            <a:off x="2366862" y="2844494"/>
            <a:ext cx="184500" cy="0"/>
          </a:xfrm>
          <a:prstGeom prst="straightConnector1">
            <a:avLst/>
          </a:prstGeom>
          <a:noFill/>
          <a:ln cap="flat" cmpd="sng" w="9525">
            <a:solidFill>
              <a:schemeClr val="dk2"/>
            </a:solidFill>
            <a:prstDash val="solid"/>
            <a:round/>
            <a:headEnd len="lg" w="lg" type="none"/>
            <a:tailEnd len="lg" w="lg" type="triangle"/>
          </a:ln>
        </p:spPr>
      </p:cxnSp>
      <p:cxnSp>
        <p:nvCxnSpPr>
          <p:cNvPr id="253" name="Shape 253"/>
          <p:cNvCxnSpPr>
            <a:stCxn id="242" idx="3"/>
            <a:endCxn id="244" idx="1"/>
          </p:cNvCxnSpPr>
          <p:nvPr/>
        </p:nvCxnSpPr>
        <p:spPr>
          <a:xfrm>
            <a:off x="3291300" y="2042150"/>
            <a:ext cx="330600" cy="333300"/>
          </a:xfrm>
          <a:prstGeom prst="straightConnector1">
            <a:avLst/>
          </a:prstGeom>
          <a:noFill/>
          <a:ln cap="flat" cmpd="sng" w="9525">
            <a:solidFill>
              <a:schemeClr val="dk2"/>
            </a:solidFill>
            <a:prstDash val="solid"/>
            <a:round/>
            <a:headEnd len="lg" w="lg" type="none"/>
            <a:tailEnd len="lg" w="lg" type="triangle"/>
          </a:ln>
        </p:spPr>
      </p:cxnSp>
      <p:cxnSp>
        <p:nvCxnSpPr>
          <p:cNvPr id="254" name="Shape 254"/>
          <p:cNvCxnSpPr>
            <a:stCxn id="243" idx="3"/>
            <a:endCxn id="244" idx="1"/>
          </p:cNvCxnSpPr>
          <p:nvPr/>
        </p:nvCxnSpPr>
        <p:spPr>
          <a:xfrm flipH="1" rot="10800000">
            <a:off x="3291300" y="2375300"/>
            <a:ext cx="330600" cy="469200"/>
          </a:xfrm>
          <a:prstGeom prst="straightConnector1">
            <a:avLst/>
          </a:prstGeom>
          <a:noFill/>
          <a:ln cap="flat" cmpd="sng" w="9525">
            <a:solidFill>
              <a:schemeClr val="dk2"/>
            </a:solidFill>
            <a:prstDash val="solid"/>
            <a:round/>
            <a:headEnd len="lg" w="lg" type="none"/>
            <a:tailEnd len="lg" w="lg" type="triangle"/>
          </a:ln>
        </p:spPr>
      </p:cxnSp>
      <p:cxnSp>
        <p:nvCxnSpPr>
          <p:cNvPr id="255" name="Shape 255"/>
          <p:cNvCxnSpPr>
            <a:stCxn id="244" idx="3"/>
            <a:endCxn id="245" idx="1"/>
          </p:cNvCxnSpPr>
          <p:nvPr/>
        </p:nvCxnSpPr>
        <p:spPr>
          <a:xfrm>
            <a:off x="4361750" y="2375375"/>
            <a:ext cx="297600" cy="0"/>
          </a:xfrm>
          <a:prstGeom prst="straightConnector1">
            <a:avLst/>
          </a:prstGeom>
          <a:noFill/>
          <a:ln cap="flat" cmpd="sng" w="9525">
            <a:solidFill>
              <a:schemeClr val="dk2"/>
            </a:solidFill>
            <a:prstDash val="solid"/>
            <a:round/>
            <a:headEnd len="lg" w="lg" type="none"/>
            <a:tailEnd len="lg" w="lg" type="triangle"/>
          </a:ln>
        </p:spPr>
      </p:cxnSp>
      <p:cxnSp>
        <p:nvCxnSpPr>
          <p:cNvPr id="256" name="Shape 256"/>
          <p:cNvCxnSpPr>
            <a:stCxn id="245" idx="2"/>
            <a:endCxn id="257" idx="0"/>
          </p:cNvCxnSpPr>
          <p:nvPr/>
        </p:nvCxnSpPr>
        <p:spPr>
          <a:xfrm>
            <a:off x="5029200" y="2609375"/>
            <a:ext cx="0" cy="660000"/>
          </a:xfrm>
          <a:prstGeom prst="straightConnector1">
            <a:avLst/>
          </a:prstGeom>
          <a:noFill/>
          <a:ln cap="flat" cmpd="sng" w="9525">
            <a:solidFill>
              <a:schemeClr val="dk2"/>
            </a:solidFill>
            <a:prstDash val="solid"/>
            <a:round/>
            <a:headEnd len="lg" w="lg" type="none"/>
            <a:tailEnd len="lg" w="lg" type="triangle"/>
          </a:ln>
        </p:spPr>
      </p:cxnSp>
      <p:sp>
        <p:nvSpPr>
          <p:cNvPr id="257" name="Shape 257"/>
          <p:cNvSpPr/>
          <p:nvPr/>
        </p:nvSpPr>
        <p:spPr>
          <a:xfrm>
            <a:off x="4583813" y="3269475"/>
            <a:ext cx="890775" cy="472350"/>
          </a:xfrm>
          <a:prstGeom prst="flowChartPredefinedProcess">
            <a:avLst/>
          </a:prstGeom>
          <a:solidFill>
            <a:schemeClr val="accent4"/>
          </a:solidFill>
          <a:ln cap="flat" cmpd="sng" w="9525">
            <a:solidFill>
              <a:schemeClr val="accent5"/>
            </a:solidFill>
            <a:prstDash val="solid"/>
            <a:round/>
            <a:headEnd len="med" w="med" type="none"/>
            <a:tailEnd len="med" w="med" type="none"/>
          </a:ln>
        </p:spPr>
        <p:txBody>
          <a:bodyPr anchorCtr="0" anchor="ctr" bIns="91425" lIns="91425" rIns="91425" wrap="square" tIns="91425">
            <a:noAutofit/>
          </a:bodyPr>
          <a:lstStyle/>
          <a:p>
            <a:pPr indent="0" lvl="0" marL="0" rtl="0">
              <a:spcBef>
                <a:spcPts val="0"/>
              </a:spcBef>
              <a:buNone/>
            </a:pPr>
            <a:r>
              <a:rPr lang="en" sz="1000"/>
              <a:t>Models</a:t>
            </a:r>
          </a:p>
        </p:txBody>
      </p:sp>
      <p:cxnSp>
        <p:nvCxnSpPr>
          <p:cNvPr id="258" name="Shape 258"/>
          <p:cNvCxnSpPr>
            <a:stCxn id="259" idx="5"/>
            <a:endCxn id="257" idx="1"/>
          </p:cNvCxnSpPr>
          <p:nvPr/>
        </p:nvCxnSpPr>
        <p:spPr>
          <a:xfrm>
            <a:off x="2290445" y="3503475"/>
            <a:ext cx="2293500" cy="2100"/>
          </a:xfrm>
          <a:prstGeom prst="straightConnector1">
            <a:avLst/>
          </a:prstGeom>
          <a:noFill/>
          <a:ln cap="flat" cmpd="sng" w="9525">
            <a:solidFill>
              <a:schemeClr val="dk2"/>
            </a:solidFill>
            <a:prstDash val="solid"/>
            <a:round/>
            <a:headEnd len="lg" w="lg" type="none"/>
            <a:tailEnd len="lg" w="lg" type="triangle"/>
          </a:ln>
        </p:spPr>
      </p:cxnSp>
      <p:sp>
        <p:nvSpPr>
          <p:cNvPr id="259" name="Shape 259"/>
          <p:cNvSpPr/>
          <p:nvPr/>
        </p:nvSpPr>
        <p:spPr>
          <a:xfrm>
            <a:off x="1624625" y="3269475"/>
            <a:ext cx="739800" cy="468000"/>
          </a:xfrm>
          <a:prstGeom prst="flowChartInputOutput">
            <a:avLst/>
          </a:prstGeom>
          <a:solidFill>
            <a:srgbClr val="D9EAD3"/>
          </a:solidFill>
          <a:ln cap="flat" cmpd="sng" w="9525">
            <a:solidFill>
              <a:schemeClr val="accent5"/>
            </a:solidFill>
            <a:prstDash val="solid"/>
            <a:round/>
            <a:headEnd len="med" w="med" type="none"/>
            <a:tailEnd len="med" w="med" type="none"/>
          </a:ln>
        </p:spPr>
        <p:txBody>
          <a:bodyPr anchorCtr="0" anchor="ctr" bIns="91425" lIns="91425" rIns="91425" wrap="square" tIns="91425">
            <a:noAutofit/>
          </a:bodyPr>
          <a:lstStyle/>
          <a:p>
            <a:pPr indent="0" lvl="0" marL="0" rtl="0">
              <a:spcBef>
                <a:spcPts val="0"/>
              </a:spcBef>
              <a:buNone/>
            </a:pPr>
            <a:r>
              <a:rPr lang="en" sz="1000"/>
              <a:t>WU</a:t>
            </a:r>
          </a:p>
        </p:txBody>
      </p:sp>
      <p:cxnSp>
        <p:nvCxnSpPr>
          <p:cNvPr id="260" name="Shape 260"/>
          <p:cNvCxnSpPr>
            <a:stCxn id="241" idx="3"/>
            <a:endCxn id="259" idx="2"/>
          </p:cNvCxnSpPr>
          <p:nvPr/>
        </p:nvCxnSpPr>
        <p:spPr>
          <a:xfrm>
            <a:off x="1357425" y="3503475"/>
            <a:ext cx="341100" cy="0"/>
          </a:xfrm>
          <a:prstGeom prst="straightConnector1">
            <a:avLst/>
          </a:prstGeom>
          <a:noFill/>
          <a:ln cap="flat" cmpd="sng" w="9525">
            <a:solidFill>
              <a:schemeClr val="dk2"/>
            </a:solidFill>
            <a:prstDash val="solid"/>
            <a:round/>
            <a:headEnd len="lg" w="lg" type="none"/>
            <a:tailEnd len="lg" w="lg" type="triangle"/>
          </a:ln>
        </p:spPr>
      </p:cxnSp>
      <p:sp>
        <p:nvSpPr>
          <p:cNvPr id="261" name="Shape 261"/>
          <p:cNvSpPr/>
          <p:nvPr/>
        </p:nvSpPr>
        <p:spPr>
          <a:xfrm>
            <a:off x="5876725" y="3267300"/>
            <a:ext cx="890784" cy="472338"/>
          </a:xfrm>
          <a:prstGeom prst="flowChartDocument">
            <a:avLst/>
          </a:prstGeom>
          <a:solidFill>
            <a:srgbClr val="D9EAD3"/>
          </a:solidFill>
          <a:ln cap="flat" cmpd="sng" w="9525">
            <a:solidFill>
              <a:schemeClr val="accent5"/>
            </a:solidFill>
            <a:prstDash val="solid"/>
            <a:round/>
            <a:headEnd len="med" w="med" type="none"/>
            <a:tailEnd len="med" w="med" type="none"/>
          </a:ln>
        </p:spPr>
        <p:txBody>
          <a:bodyPr anchorCtr="0" anchor="ctr" bIns="91425" lIns="91425" rIns="91425" wrap="square" tIns="91425">
            <a:noAutofit/>
          </a:bodyPr>
          <a:lstStyle/>
          <a:p>
            <a:pPr indent="0" lvl="0" marL="0" rtl="0">
              <a:spcBef>
                <a:spcPts val="0"/>
              </a:spcBef>
              <a:buNone/>
            </a:pPr>
            <a:r>
              <a:rPr lang="en" sz="1000"/>
              <a:t>Predictions</a:t>
            </a:r>
          </a:p>
        </p:txBody>
      </p:sp>
      <p:sp>
        <p:nvSpPr>
          <p:cNvPr id="262" name="Shape 262"/>
          <p:cNvSpPr/>
          <p:nvPr/>
        </p:nvSpPr>
        <p:spPr>
          <a:xfrm>
            <a:off x="7169625" y="2886250"/>
            <a:ext cx="971450" cy="472350"/>
          </a:xfrm>
          <a:prstGeom prst="flowChartDisplay">
            <a:avLst/>
          </a:prstGeom>
          <a:solidFill>
            <a:schemeClr val="accent5"/>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indent="0" lvl="0" marL="0" rtl="0">
              <a:spcBef>
                <a:spcPts val="0"/>
              </a:spcBef>
              <a:buNone/>
            </a:pPr>
            <a:r>
              <a:rPr lang="en" sz="1000"/>
              <a:t>Tableau</a:t>
            </a:r>
          </a:p>
        </p:txBody>
      </p:sp>
      <p:cxnSp>
        <p:nvCxnSpPr>
          <p:cNvPr id="263" name="Shape 263"/>
          <p:cNvCxnSpPr>
            <a:stCxn id="257" idx="3"/>
            <a:endCxn id="261" idx="1"/>
          </p:cNvCxnSpPr>
          <p:nvPr/>
        </p:nvCxnSpPr>
        <p:spPr>
          <a:xfrm flipH="1" rot="10800000">
            <a:off x="5474588" y="3503550"/>
            <a:ext cx="402000" cy="2100"/>
          </a:xfrm>
          <a:prstGeom prst="straightConnector1">
            <a:avLst/>
          </a:prstGeom>
          <a:noFill/>
          <a:ln cap="flat" cmpd="sng" w="9525">
            <a:solidFill>
              <a:schemeClr val="dk2"/>
            </a:solidFill>
            <a:prstDash val="solid"/>
            <a:round/>
            <a:headEnd len="lg" w="lg" type="none"/>
            <a:tailEnd len="lg" w="lg" type="triangle"/>
          </a:ln>
        </p:spPr>
      </p:cxnSp>
      <p:cxnSp>
        <p:nvCxnSpPr>
          <p:cNvPr id="264" name="Shape 264"/>
          <p:cNvCxnSpPr>
            <a:stCxn id="261" idx="3"/>
            <a:endCxn id="262" idx="1"/>
          </p:cNvCxnSpPr>
          <p:nvPr/>
        </p:nvCxnSpPr>
        <p:spPr>
          <a:xfrm flipH="1" rot="10800000">
            <a:off x="6767509" y="3122469"/>
            <a:ext cx="402000" cy="381000"/>
          </a:xfrm>
          <a:prstGeom prst="straightConnector1">
            <a:avLst/>
          </a:prstGeom>
          <a:noFill/>
          <a:ln cap="flat" cmpd="sng" w="9525">
            <a:solidFill>
              <a:schemeClr val="dk2"/>
            </a:solidFill>
            <a:prstDash val="solid"/>
            <a:round/>
            <a:headEnd len="lg" w="lg" type="none"/>
            <a:tailEnd len="lg" w="lg" type="triangle"/>
          </a:ln>
        </p:spPr>
      </p:cxnSp>
      <p:sp>
        <p:nvSpPr>
          <p:cNvPr id="250" name="Shape 250"/>
          <p:cNvSpPr/>
          <p:nvPr/>
        </p:nvSpPr>
        <p:spPr>
          <a:xfrm>
            <a:off x="617625" y="2611550"/>
            <a:ext cx="739800" cy="468000"/>
          </a:xfrm>
          <a:prstGeom prst="rect">
            <a:avLst/>
          </a:prstGeom>
          <a:solidFill>
            <a:schemeClr val="dk2"/>
          </a:solidFill>
          <a:ln cap="flat" cmpd="sng" w="9525">
            <a:solidFill>
              <a:srgbClr val="FF0000"/>
            </a:solidFill>
            <a:prstDash val="solid"/>
            <a:round/>
            <a:headEnd len="med" w="med" type="none"/>
            <a:tailEnd len="med" w="med" type="none"/>
          </a:ln>
        </p:spPr>
        <p:txBody>
          <a:bodyPr anchorCtr="0" anchor="ctr" bIns="91425" lIns="91425" rIns="91425" wrap="square" tIns="91425">
            <a:noAutofit/>
          </a:bodyPr>
          <a:lstStyle/>
          <a:p>
            <a:pPr indent="0" lvl="0" marL="0" rtl="0">
              <a:spcBef>
                <a:spcPts val="0"/>
              </a:spcBef>
              <a:buNone/>
            </a:pPr>
            <a:r>
              <a:rPr lang="en" sz="1000"/>
              <a:t>FTP NOAA</a:t>
            </a:r>
          </a:p>
        </p:txBody>
      </p:sp>
      <p:sp>
        <p:nvSpPr>
          <p:cNvPr id="251" name="Shape 251"/>
          <p:cNvSpPr/>
          <p:nvPr/>
        </p:nvSpPr>
        <p:spPr>
          <a:xfrm>
            <a:off x="1698450" y="2608325"/>
            <a:ext cx="668412" cy="472338"/>
          </a:xfrm>
          <a:prstGeom prst="flowChartMultidocument">
            <a:avLst/>
          </a:prstGeom>
          <a:solidFill>
            <a:srgbClr val="D9EAD3"/>
          </a:solidFill>
          <a:ln cap="flat" cmpd="sng" w="9525">
            <a:solidFill>
              <a:srgbClr val="FF0000"/>
            </a:solidFill>
            <a:prstDash val="solid"/>
            <a:round/>
            <a:headEnd len="med" w="med" type="none"/>
            <a:tailEnd len="med" w="med" type="none"/>
          </a:ln>
        </p:spPr>
        <p:txBody>
          <a:bodyPr anchorCtr="0" anchor="ctr" bIns="91425" lIns="91425" rIns="91425" wrap="square" tIns="91425">
            <a:noAutofit/>
          </a:bodyPr>
          <a:lstStyle/>
          <a:p>
            <a:pPr indent="0" lvl="0" marL="0" rtl="0">
              <a:spcBef>
                <a:spcPts val="0"/>
              </a:spcBef>
              <a:buNone/>
            </a:pPr>
            <a:r>
              <a:rPr lang="en" sz="1000"/>
              <a:t>NOAA</a:t>
            </a:r>
          </a:p>
        </p:txBody>
      </p:sp>
      <p:sp>
        <p:nvSpPr>
          <p:cNvPr id="247" name="Shape 247"/>
          <p:cNvSpPr/>
          <p:nvPr/>
        </p:nvSpPr>
        <p:spPr>
          <a:xfrm>
            <a:off x="617625" y="1809225"/>
            <a:ext cx="739800" cy="468000"/>
          </a:xfrm>
          <a:prstGeom prst="rect">
            <a:avLst/>
          </a:prstGeom>
          <a:solidFill>
            <a:schemeClr val="dk2"/>
          </a:solidFill>
          <a:ln cap="flat" cmpd="sng" w="9525">
            <a:solidFill>
              <a:srgbClr val="FF0000"/>
            </a:solidFill>
            <a:prstDash val="solid"/>
            <a:round/>
            <a:headEnd len="med" w="med" type="none"/>
            <a:tailEnd len="med" w="med" type="none"/>
          </a:ln>
        </p:spPr>
        <p:txBody>
          <a:bodyPr anchorCtr="0" anchor="ctr" bIns="91425" lIns="91425" rIns="91425" wrap="square" tIns="91425">
            <a:noAutofit/>
          </a:bodyPr>
          <a:lstStyle/>
          <a:p>
            <a:pPr indent="0" lvl="0" marL="0" rtl="0">
              <a:spcBef>
                <a:spcPts val="0"/>
              </a:spcBef>
              <a:buNone/>
            </a:pPr>
            <a:r>
              <a:rPr lang="en" sz="1000"/>
              <a:t>Scrape EIA</a:t>
            </a:r>
          </a:p>
        </p:txBody>
      </p:sp>
      <p:cxnSp>
        <p:nvCxnSpPr>
          <p:cNvPr id="265" name="Shape 265"/>
          <p:cNvCxnSpPr>
            <a:stCxn id="261" idx="3"/>
            <a:endCxn id="266" idx="2"/>
          </p:cNvCxnSpPr>
          <p:nvPr/>
        </p:nvCxnSpPr>
        <p:spPr>
          <a:xfrm>
            <a:off x="6767509" y="3503469"/>
            <a:ext cx="478200" cy="307200"/>
          </a:xfrm>
          <a:prstGeom prst="straightConnector1">
            <a:avLst/>
          </a:prstGeom>
          <a:noFill/>
          <a:ln cap="flat" cmpd="sng" w="9525">
            <a:solidFill>
              <a:schemeClr val="dk2"/>
            </a:solidFill>
            <a:prstDash val="solid"/>
            <a:round/>
            <a:headEnd len="lg" w="lg" type="none"/>
            <a:tailEnd len="lg" w="lg" type="triangle"/>
          </a:ln>
        </p:spPr>
      </p:cxnSp>
      <p:sp>
        <p:nvSpPr>
          <p:cNvPr id="266" name="Shape 266"/>
          <p:cNvSpPr/>
          <p:nvPr/>
        </p:nvSpPr>
        <p:spPr>
          <a:xfrm>
            <a:off x="7245825" y="3505650"/>
            <a:ext cx="890775" cy="609786"/>
          </a:xfrm>
          <a:prstGeom prst="flowChartMagneticDisk">
            <a:avLst/>
          </a:prstGeom>
          <a:solidFill>
            <a:schemeClr val="accent2"/>
          </a:solidFill>
          <a:ln cap="flat" cmpd="sng" w="9525">
            <a:solidFill>
              <a:schemeClr val="lt1"/>
            </a:solidFill>
            <a:prstDash val="solid"/>
            <a:round/>
            <a:headEnd len="med" w="med" type="none"/>
            <a:tailEnd len="med" w="med" type="none"/>
          </a:ln>
        </p:spPr>
        <p:txBody>
          <a:bodyPr anchorCtr="0" anchor="ctr" bIns="91425" lIns="91425" rIns="91425" wrap="square" tIns="91425">
            <a:noAutofit/>
          </a:bodyPr>
          <a:lstStyle/>
          <a:p>
            <a:pPr indent="0" lvl="0" marL="0" rtl="0" algn="ctr">
              <a:spcBef>
                <a:spcPts val="0"/>
              </a:spcBef>
              <a:buNone/>
            </a:pPr>
            <a:r>
              <a:rPr lang="en" sz="1000"/>
              <a:t>Data Store</a:t>
            </a:r>
          </a:p>
        </p:txBody>
      </p:sp>
      <p:sp>
        <p:nvSpPr>
          <p:cNvPr id="267" name="Shape 267"/>
          <p:cNvSpPr/>
          <p:nvPr/>
        </p:nvSpPr>
        <p:spPr>
          <a:xfrm>
            <a:off x="617625" y="1253350"/>
            <a:ext cx="2673600" cy="468000"/>
          </a:xfrm>
          <a:prstGeom prst="rect">
            <a:avLst/>
          </a:prstGeom>
          <a:solidFill>
            <a:schemeClr val="accent3"/>
          </a:solidFill>
          <a:ln cap="flat" cmpd="sng" w="9525">
            <a:solidFill>
              <a:srgbClr val="FF0000"/>
            </a:solidFill>
            <a:prstDash val="dash"/>
            <a:round/>
            <a:headEnd len="med" w="med" type="none"/>
            <a:tailEnd len="med" w="med" type="none"/>
          </a:ln>
        </p:spPr>
        <p:txBody>
          <a:bodyPr anchorCtr="0" anchor="ctr" bIns="91425" lIns="91425" rIns="91425" wrap="square" tIns="91425">
            <a:noAutofit/>
          </a:bodyPr>
          <a:lstStyle/>
          <a:p>
            <a:pPr indent="0" lvl="0" marL="0" rtl="0">
              <a:spcBef>
                <a:spcPts val="0"/>
              </a:spcBef>
              <a:buNone/>
            </a:pPr>
            <a:r>
              <a:rPr i="1" lang="en" sz="1000"/>
              <a:t>Optional Additional Source Processing</a:t>
            </a:r>
          </a:p>
        </p:txBody>
      </p:sp>
      <p:cxnSp>
        <p:nvCxnSpPr>
          <p:cNvPr id="268" name="Shape 268"/>
          <p:cNvCxnSpPr>
            <a:stCxn id="267" idx="3"/>
            <a:endCxn id="244" idx="1"/>
          </p:cNvCxnSpPr>
          <p:nvPr/>
        </p:nvCxnSpPr>
        <p:spPr>
          <a:xfrm>
            <a:off x="3291225" y="1487350"/>
            <a:ext cx="330600" cy="888000"/>
          </a:xfrm>
          <a:prstGeom prst="straightConnector1">
            <a:avLst/>
          </a:prstGeom>
          <a:noFill/>
          <a:ln cap="flat" cmpd="sng" w="9525">
            <a:solidFill>
              <a:schemeClr val="dk2"/>
            </a:solidFill>
            <a:prstDash val="dash"/>
            <a:round/>
            <a:headEnd len="lg" w="lg" type="none"/>
            <a:tailEnd len="lg" w="lg" type="triangle"/>
          </a:ln>
        </p:spPr>
      </p:cxnSp>
      <p:pic>
        <p:nvPicPr>
          <p:cNvPr id="269" name="Shape 269"/>
          <p:cNvPicPr preferRelativeResize="0"/>
          <p:nvPr/>
        </p:nvPicPr>
        <p:blipFill rotWithShape="1">
          <a:blip r:embed="rId3">
            <a:alphaModFix/>
          </a:blip>
          <a:srcRect b="6032" l="0" r="0" t="0"/>
          <a:stretch/>
        </p:blipFill>
        <p:spPr>
          <a:xfrm>
            <a:off x="7169500" y="445025"/>
            <a:ext cx="1583075" cy="1644525"/>
          </a:xfrm>
          <a:prstGeom prst="rect">
            <a:avLst/>
          </a:prstGeom>
          <a:noFill/>
          <a:ln>
            <a:noFill/>
          </a:ln>
        </p:spPr>
      </p:pic>
      <p:sp>
        <p:nvSpPr>
          <p:cNvPr id="270" name="Shape 270"/>
          <p:cNvSpPr txBox="1"/>
          <p:nvPr/>
        </p:nvSpPr>
        <p:spPr>
          <a:xfrm>
            <a:off x="7068936" y="149250"/>
            <a:ext cx="2369700" cy="468000"/>
          </a:xfrm>
          <a:prstGeom prst="rect">
            <a:avLst/>
          </a:prstGeom>
          <a:noFill/>
          <a:ln>
            <a:noFill/>
          </a:ln>
        </p:spPr>
        <p:txBody>
          <a:bodyPr anchorCtr="0" anchor="t" bIns="91425" lIns="91425" rIns="91425" wrap="square" tIns="91425">
            <a:noAutofit/>
          </a:bodyPr>
          <a:lstStyle/>
          <a:p>
            <a:pPr indent="0" lvl="0" marL="0" rtl="0">
              <a:spcBef>
                <a:spcPts val="0"/>
              </a:spcBef>
              <a:buNone/>
            </a:pPr>
            <a:r>
              <a:rPr lang="en"/>
              <a:t>Live Class Reaction</a:t>
            </a: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2"/>
        </a:solidFill>
      </p:bgPr>
    </p:bg>
    <p:spTree>
      <p:nvGrpSpPr>
        <p:cNvPr id="274" name="Shape 274"/>
        <p:cNvGrpSpPr/>
        <p:nvPr/>
      </p:nvGrpSpPr>
      <p:grpSpPr>
        <a:xfrm>
          <a:off x="0" y="0"/>
          <a:ext cx="0" cy="0"/>
          <a:chOff x="0" y="0"/>
          <a:chExt cx="0" cy="0"/>
        </a:xfrm>
      </p:grpSpPr>
      <p:sp>
        <p:nvSpPr>
          <p:cNvPr id="275" name="Shape 275"/>
          <p:cNvSpPr txBox="1"/>
          <p:nvPr>
            <p:ph type="title"/>
          </p:nvPr>
        </p:nvSpPr>
        <p:spPr>
          <a:xfrm>
            <a:off x="311700" y="445025"/>
            <a:ext cx="4831800" cy="572700"/>
          </a:xfrm>
          <a:prstGeom prst="rect">
            <a:avLst/>
          </a:prstGeom>
        </p:spPr>
        <p:txBody>
          <a:bodyPr anchorCtr="0" anchor="t" bIns="91425" lIns="91425" rIns="91425" wrap="square" tIns="91425">
            <a:noAutofit/>
          </a:bodyPr>
          <a:lstStyle/>
          <a:p>
            <a:pPr indent="0" lvl="0" marL="0" rtl="0">
              <a:spcBef>
                <a:spcPts val="0"/>
              </a:spcBef>
              <a:buNone/>
            </a:pPr>
            <a:r>
              <a:rPr lang="en">
                <a:solidFill>
                  <a:schemeClr val="lt1"/>
                </a:solidFill>
              </a:rPr>
              <a:t>Process: Next Iteration</a:t>
            </a:r>
          </a:p>
        </p:txBody>
      </p:sp>
      <p:sp>
        <p:nvSpPr>
          <p:cNvPr id="276" name="Shape 276"/>
          <p:cNvSpPr/>
          <p:nvPr/>
        </p:nvSpPr>
        <p:spPr>
          <a:xfrm>
            <a:off x="1660325" y="1805975"/>
            <a:ext cx="668412" cy="472338"/>
          </a:xfrm>
          <a:prstGeom prst="flowChartDocument">
            <a:avLst/>
          </a:prstGeom>
          <a:solidFill>
            <a:srgbClr val="D9EAD3"/>
          </a:solidFill>
          <a:ln cap="flat" cmpd="sng" w="9525">
            <a:solidFill>
              <a:srgbClr val="0000FF"/>
            </a:solidFill>
            <a:prstDash val="solid"/>
            <a:round/>
            <a:headEnd len="med" w="med" type="none"/>
            <a:tailEnd len="med" w="med" type="none"/>
          </a:ln>
        </p:spPr>
        <p:txBody>
          <a:bodyPr anchorCtr="0" anchor="ctr" bIns="91425" lIns="91425" rIns="91425" wrap="square" tIns="91425">
            <a:noAutofit/>
          </a:bodyPr>
          <a:lstStyle/>
          <a:p>
            <a:pPr indent="0" lvl="0" marL="0" rtl="0">
              <a:spcBef>
                <a:spcPts val="0"/>
              </a:spcBef>
              <a:buNone/>
            </a:pPr>
            <a:r>
              <a:rPr lang="en" sz="1000"/>
              <a:t>EIA</a:t>
            </a:r>
          </a:p>
        </p:txBody>
      </p:sp>
      <p:sp>
        <p:nvSpPr>
          <p:cNvPr id="277" name="Shape 277"/>
          <p:cNvSpPr/>
          <p:nvPr/>
        </p:nvSpPr>
        <p:spPr>
          <a:xfrm>
            <a:off x="617625" y="3269475"/>
            <a:ext cx="739800" cy="468000"/>
          </a:xfrm>
          <a:prstGeom prst="rect">
            <a:avLst/>
          </a:prstGeom>
          <a:solidFill>
            <a:schemeClr val="dk2"/>
          </a:solidFill>
          <a:ln cap="flat" cmpd="sng" w="9525">
            <a:solidFill>
              <a:schemeClr val="accent5"/>
            </a:solidFill>
            <a:prstDash val="solid"/>
            <a:round/>
            <a:headEnd len="med" w="med" type="none"/>
            <a:tailEnd len="med" w="med" type="none"/>
          </a:ln>
        </p:spPr>
        <p:txBody>
          <a:bodyPr anchorCtr="0" anchor="ctr" bIns="91425" lIns="91425" rIns="91425" wrap="square" tIns="91425">
            <a:noAutofit/>
          </a:bodyPr>
          <a:lstStyle/>
          <a:p>
            <a:pPr indent="0" lvl="0" marL="0" rtl="0">
              <a:spcBef>
                <a:spcPts val="0"/>
              </a:spcBef>
              <a:buNone/>
            </a:pPr>
            <a:r>
              <a:rPr lang="en" sz="1000"/>
              <a:t>Call Forecast</a:t>
            </a:r>
          </a:p>
        </p:txBody>
      </p:sp>
      <p:sp>
        <p:nvSpPr>
          <p:cNvPr id="278" name="Shape 278"/>
          <p:cNvSpPr/>
          <p:nvPr/>
        </p:nvSpPr>
        <p:spPr>
          <a:xfrm>
            <a:off x="2551500" y="1808150"/>
            <a:ext cx="739800" cy="468000"/>
          </a:xfrm>
          <a:prstGeom prst="rect">
            <a:avLst/>
          </a:prstGeom>
          <a:solidFill>
            <a:schemeClr val="dk2"/>
          </a:solidFill>
          <a:ln cap="flat" cmpd="sng" w="9525">
            <a:solidFill>
              <a:srgbClr val="0000FF"/>
            </a:solidFill>
            <a:prstDash val="solid"/>
            <a:round/>
            <a:headEnd len="med" w="med" type="none"/>
            <a:tailEnd len="med" w="med" type="none"/>
          </a:ln>
        </p:spPr>
        <p:txBody>
          <a:bodyPr anchorCtr="0" anchor="ctr" bIns="91425" lIns="91425" rIns="91425" wrap="square" tIns="91425">
            <a:noAutofit/>
          </a:bodyPr>
          <a:lstStyle/>
          <a:p>
            <a:pPr indent="0" lvl="0" marL="0" rtl="0">
              <a:spcBef>
                <a:spcPts val="0"/>
              </a:spcBef>
              <a:buNone/>
            </a:pPr>
            <a:r>
              <a:rPr lang="en" sz="1000"/>
              <a:t>Process EIA</a:t>
            </a:r>
          </a:p>
        </p:txBody>
      </p:sp>
      <p:sp>
        <p:nvSpPr>
          <p:cNvPr id="279" name="Shape 279"/>
          <p:cNvSpPr/>
          <p:nvPr/>
        </p:nvSpPr>
        <p:spPr>
          <a:xfrm>
            <a:off x="2551500" y="2610500"/>
            <a:ext cx="739800" cy="468000"/>
          </a:xfrm>
          <a:prstGeom prst="rect">
            <a:avLst/>
          </a:prstGeom>
          <a:solidFill>
            <a:schemeClr val="dk2"/>
          </a:solidFill>
          <a:ln cap="flat" cmpd="sng" w="9525">
            <a:solidFill>
              <a:schemeClr val="accent5"/>
            </a:solidFill>
            <a:prstDash val="solid"/>
            <a:round/>
            <a:headEnd len="med" w="med" type="none"/>
            <a:tailEnd len="med" w="med" type="none"/>
          </a:ln>
        </p:spPr>
        <p:txBody>
          <a:bodyPr anchorCtr="0" anchor="ctr" bIns="91425" lIns="91425" rIns="91425" wrap="square" tIns="91425">
            <a:noAutofit/>
          </a:bodyPr>
          <a:lstStyle/>
          <a:p>
            <a:pPr indent="0" lvl="0" marL="0" rtl="0">
              <a:spcBef>
                <a:spcPts val="0"/>
              </a:spcBef>
              <a:buNone/>
            </a:pPr>
            <a:r>
              <a:rPr lang="en" sz="1000"/>
              <a:t>Process NOAA</a:t>
            </a:r>
          </a:p>
        </p:txBody>
      </p:sp>
      <p:sp>
        <p:nvSpPr>
          <p:cNvPr id="280" name="Shape 280"/>
          <p:cNvSpPr/>
          <p:nvPr/>
        </p:nvSpPr>
        <p:spPr>
          <a:xfrm>
            <a:off x="3621950" y="2141375"/>
            <a:ext cx="739800" cy="468000"/>
          </a:xfrm>
          <a:prstGeom prst="rect">
            <a:avLst/>
          </a:prstGeom>
          <a:solidFill>
            <a:schemeClr val="dk2"/>
          </a:solidFill>
          <a:ln cap="flat" cmpd="sng" w="9525">
            <a:solidFill>
              <a:schemeClr val="accent5"/>
            </a:solidFill>
            <a:prstDash val="solid"/>
            <a:round/>
            <a:headEnd len="med" w="med" type="none"/>
            <a:tailEnd len="med" w="med" type="none"/>
          </a:ln>
        </p:spPr>
        <p:txBody>
          <a:bodyPr anchorCtr="0" anchor="ctr" bIns="91425" lIns="91425" rIns="91425" wrap="square" tIns="91425">
            <a:noAutofit/>
          </a:bodyPr>
          <a:lstStyle/>
          <a:p>
            <a:pPr indent="0" lvl="0" marL="0" rtl="0">
              <a:spcBef>
                <a:spcPts val="0"/>
              </a:spcBef>
              <a:buNone/>
            </a:pPr>
            <a:r>
              <a:rPr lang="en" sz="1000"/>
              <a:t>Join Historical</a:t>
            </a:r>
          </a:p>
        </p:txBody>
      </p:sp>
      <p:sp>
        <p:nvSpPr>
          <p:cNvPr id="281" name="Shape 281"/>
          <p:cNvSpPr/>
          <p:nvPr/>
        </p:nvSpPr>
        <p:spPr>
          <a:xfrm>
            <a:off x="4659300" y="2141375"/>
            <a:ext cx="739800" cy="468000"/>
          </a:xfrm>
          <a:prstGeom prst="rect">
            <a:avLst/>
          </a:prstGeom>
          <a:solidFill>
            <a:schemeClr val="dk2"/>
          </a:solidFill>
          <a:ln cap="flat" cmpd="sng" w="9525">
            <a:solidFill>
              <a:srgbClr val="FF0000"/>
            </a:solidFill>
            <a:prstDash val="solid"/>
            <a:round/>
            <a:headEnd len="med" w="med" type="none"/>
            <a:tailEnd len="med" w="med" type="none"/>
          </a:ln>
        </p:spPr>
        <p:txBody>
          <a:bodyPr anchorCtr="0" anchor="ctr" bIns="91425" lIns="91425" rIns="91425" wrap="square" tIns="91425">
            <a:noAutofit/>
          </a:bodyPr>
          <a:lstStyle/>
          <a:p>
            <a:pPr indent="0" lvl="0" marL="0" rtl="0">
              <a:spcBef>
                <a:spcPts val="0"/>
              </a:spcBef>
              <a:buNone/>
            </a:pPr>
            <a:r>
              <a:rPr lang="en" sz="1000"/>
              <a:t>Train Models</a:t>
            </a:r>
          </a:p>
        </p:txBody>
      </p:sp>
      <p:cxnSp>
        <p:nvCxnSpPr>
          <p:cNvPr id="282" name="Shape 282"/>
          <p:cNvCxnSpPr>
            <a:stCxn id="283" idx="3"/>
            <a:endCxn id="276" idx="1"/>
          </p:cNvCxnSpPr>
          <p:nvPr/>
        </p:nvCxnSpPr>
        <p:spPr>
          <a:xfrm flipH="1" rot="10800000">
            <a:off x="1357425" y="2042025"/>
            <a:ext cx="303000" cy="1200"/>
          </a:xfrm>
          <a:prstGeom prst="straightConnector1">
            <a:avLst/>
          </a:prstGeom>
          <a:noFill/>
          <a:ln cap="flat" cmpd="sng" w="9525">
            <a:solidFill>
              <a:schemeClr val="dk2"/>
            </a:solidFill>
            <a:prstDash val="solid"/>
            <a:round/>
            <a:headEnd len="lg" w="lg" type="none"/>
            <a:tailEnd len="lg" w="lg" type="triangle"/>
          </a:ln>
        </p:spPr>
      </p:cxnSp>
      <p:cxnSp>
        <p:nvCxnSpPr>
          <p:cNvPr id="284" name="Shape 284"/>
          <p:cNvCxnSpPr>
            <a:stCxn id="276" idx="3"/>
            <a:endCxn id="278" idx="1"/>
          </p:cNvCxnSpPr>
          <p:nvPr/>
        </p:nvCxnSpPr>
        <p:spPr>
          <a:xfrm>
            <a:off x="2328737" y="2042144"/>
            <a:ext cx="222900" cy="0"/>
          </a:xfrm>
          <a:prstGeom prst="straightConnector1">
            <a:avLst/>
          </a:prstGeom>
          <a:noFill/>
          <a:ln cap="flat" cmpd="sng" w="9525">
            <a:solidFill>
              <a:schemeClr val="dk2"/>
            </a:solidFill>
            <a:prstDash val="solid"/>
            <a:round/>
            <a:headEnd len="lg" w="lg" type="none"/>
            <a:tailEnd len="lg" w="lg" type="triangle"/>
          </a:ln>
        </p:spPr>
      </p:cxnSp>
      <p:cxnSp>
        <p:nvCxnSpPr>
          <p:cNvPr id="285" name="Shape 285"/>
          <p:cNvCxnSpPr>
            <a:stCxn id="286" idx="3"/>
            <a:endCxn id="287" idx="1"/>
          </p:cNvCxnSpPr>
          <p:nvPr/>
        </p:nvCxnSpPr>
        <p:spPr>
          <a:xfrm flipH="1" rot="10800000">
            <a:off x="1357425" y="2844350"/>
            <a:ext cx="341100" cy="1200"/>
          </a:xfrm>
          <a:prstGeom prst="straightConnector1">
            <a:avLst/>
          </a:prstGeom>
          <a:noFill/>
          <a:ln cap="flat" cmpd="sng" w="9525">
            <a:solidFill>
              <a:schemeClr val="dk2"/>
            </a:solidFill>
            <a:prstDash val="solid"/>
            <a:round/>
            <a:headEnd len="lg" w="lg" type="none"/>
            <a:tailEnd len="lg" w="lg" type="triangle"/>
          </a:ln>
        </p:spPr>
      </p:cxnSp>
      <p:cxnSp>
        <p:nvCxnSpPr>
          <p:cNvPr id="288" name="Shape 288"/>
          <p:cNvCxnSpPr>
            <a:stCxn id="287" idx="3"/>
            <a:endCxn id="279" idx="1"/>
          </p:cNvCxnSpPr>
          <p:nvPr/>
        </p:nvCxnSpPr>
        <p:spPr>
          <a:xfrm>
            <a:off x="2366862" y="2844494"/>
            <a:ext cx="184500" cy="0"/>
          </a:xfrm>
          <a:prstGeom prst="straightConnector1">
            <a:avLst/>
          </a:prstGeom>
          <a:noFill/>
          <a:ln cap="flat" cmpd="sng" w="9525">
            <a:solidFill>
              <a:schemeClr val="dk2"/>
            </a:solidFill>
            <a:prstDash val="solid"/>
            <a:round/>
            <a:headEnd len="lg" w="lg" type="none"/>
            <a:tailEnd len="lg" w="lg" type="triangle"/>
          </a:ln>
        </p:spPr>
      </p:cxnSp>
      <p:cxnSp>
        <p:nvCxnSpPr>
          <p:cNvPr id="289" name="Shape 289"/>
          <p:cNvCxnSpPr>
            <a:stCxn id="278" idx="3"/>
            <a:endCxn id="280" idx="1"/>
          </p:cNvCxnSpPr>
          <p:nvPr/>
        </p:nvCxnSpPr>
        <p:spPr>
          <a:xfrm>
            <a:off x="3291300" y="2042150"/>
            <a:ext cx="330600" cy="333300"/>
          </a:xfrm>
          <a:prstGeom prst="straightConnector1">
            <a:avLst/>
          </a:prstGeom>
          <a:noFill/>
          <a:ln cap="flat" cmpd="sng" w="9525">
            <a:solidFill>
              <a:schemeClr val="dk2"/>
            </a:solidFill>
            <a:prstDash val="solid"/>
            <a:round/>
            <a:headEnd len="lg" w="lg" type="none"/>
            <a:tailEnd len="lg" w="lg" type="triangle"/>
          </a:ln>
        </p:spPr>
      </p:cxnSp>
      <p:cxnSp>
        <p:nvCxnSpPr>
          <p:cNvPr id="290" name="Shape 290"/>
          <p:cNvCxnSpPr>
            <a:stCxn id="279" idx="3"/>
            <a:endCxn id="280" idx="1"/>
          </p:cNvCxnSpPr>
          <p:nvPr/>
        </p:nvCxnSpPr>
        <p:spPr>
          <a:xfrm flipH="1" rot="10800000">
            <a:off x="3291300" y="2375300"/>
            <a:ext cx="330600" cy="469200"/>
          </a:xfrm>
          <a:prstGeom prst="straightConnector1">
            <a:avLst/>
          </a:prstGeom>
          <a:noFill/>
          <a:ln cap="flat" cmpd="sng" w="9525">
            <a:solidFill>
              <a:schemeClr val="dk2"/>
            </a:solidFill>
            <a:prstDash val="solid"/>
            <a:round/>
            <a:headEnd len="lg" w="lg" type="none"/>
            <a:tailEnd len="lg" w="lg" type="triangle"/>
          </a:ln>
        </p:spPr>
      </p:cxnSp>
      <p:cxnSp>
        <p:nvCxnSpPr>
          <p:cNvPr id="291" name="Shape 291"/>
          <p:cNvCxnSpPr>
            <a:stCxn id="280" idx="3"/>
            <a:endCxn id="281" idx="1"/>
          </p:cNvCxnSpPr>
          <p:nvPr/>
        </p:nvCxnSpPr>
        <p:spPr>
          <a:xfrm>
            <a:off x="4361750" y="2375375"/>
            <a:ext cx="297600" cy="0"/>
          </a:xfrm>
          <a:prstGeom prst="straightConnector1">
            <a:avLst/>
          </a:prstGeom>
          <a:noFill/>
          <a:ln cap="flat" cmpd="sng" w="9525">
            <a:solidFill>
              <a:schemeClr val="dk2"/>
            </a:solidFill>
            <a:prstDash val="solid"/>
            <a:round/>
            <a:headEnd len="lg" w="lg" type="none"/>
            <a:tailEnd len="lg" w="lg" type="triangle"/>
          </a:ln>
        </p:spPr>
      </p:cxnSp>
      <p:cxnSp>
        <p:nvCxnSpPr>
          <p:cNvPr id="292" name="Shape 292"/>
          <p:cNvCxnSpPr>
            <a:stCxn id="281" idx="2"/>
            <a:endCxn id="293" idx="0"/>
          </p:cNvCxnSpPr>
          <p:nvPr/>
        </p:nvCxnSpPr>
        <p:spPr>
          <a:xfrm>
            <a:off x="5029200" y="2609375"/>
            <a:ext cx="0" cy="660000"/>
          </a:xfrm>
          <a:prstGeom prst="straightConnector1">
            <a:avLst/>
          </a:prstGeom>
          <a:noFill/>
          <a:ln cap="flat" cmpd="sng" w="9525">
            <a:solidFill>
              <a:schemeClr val="dk2"/>
            </a:solidFill>
            <a:prstDash val="solid"/>
            <a:round/>
            <a:headEnd len="lg" w="lg" type="none"/>
            <a:tailEnd len="lg" w="lg" type="triangle"/>
          </a:ln>
        </p:spPr>
      </p:cxnSp>
      <p:sp>
        <p:nvSpPr>
          <p:cNvPr id="293" name="Shape 293"/>
          <p:cNvSpPr/>
          <p:nvPr/>
        </p:nvSpPr>
        <p:spPr>
          <a:xfrm>
            <a:off x="4583813" y="3269475"/>
            <a:ext cx="890775" cy="472350"/>
          </a:xfrm>
          <a:prstGeom prst="flowChartPredefinedProcess">
            <a:avLst/>
          </a:prstGeom>
          <a:solidFill>
            <a:schemeClr val="accent4"/>
          </a:solidFill>
          <a:ln cap="flat" cmpd="sng" w="9525">
            <a:solidFill>
              <a:schemeClr val="accent5"/>
            </a:solidFill>
            <a:prstDash val="solid"/>
            <a:round/>
            <a:headEnd len="med" w="med" type="none"/>
            <a:tailEnd len="med" w="med" type="none"/>
          </a:ln>
        </p:spPr>
        <p:txBody>
          <a:bodyPr anchorCtr="0" anchor="ctr" bIns="91425" lIns="91425" rIns="91425" wrap="square" tIns="91425">
            <a:noAutofit/>
          </a:bodyPr>
          <a:lstStyle/>
          <a:p>
            <a:pPr indent="0" lvl="0" marL="0" rtl="0">
              <a:spcBef>
                <a:spcPts val="0"/>
              </a:spcBef>
              <a:buNone/>
            </a:pPr>
            <a:r>
              <a:rPr lang="en" sz="1000"/>
              <a:t>Models</a:t>
            </a:r>
          </a:p>
        </p:txBody>
      </p:sp>
      <p:cxnSp>
        <p:nvCxnSpPr>
          <p:cNvPr id="294" name="Shape 294"/>
          <p:cNvCxnSpPr>
            <a:stCxn id="295" idx="5"/>
            <a:endCxn id="293" idx="1"/>
          </p:cNvCxnSpPr>
          <p:nvPr/>
        </p:nvCxnSpPr>
        <p:spPr>
          <a:xfrm>
            <a:off x="2290445" y="3503475"/>
            <a:ext cx="2293500" cy="2100"/>
          </a:xfrm>
          <a:prstGeom prst="straightConnector1">
            <a:avLst/>
          </a:prstGeom>
          <a:noFill/>
          <a:ln cap="flat" cmpd="sng" w="9525">
            <a:solidFill>
              <a:schemeClr val="dk2"/>
            </a:solidFill>
            <a:prstDash val="solid"/>
            <a:round/>
            <a:headEnd len="lg" w="lg" type="none"/>
            <a:tailEnd len="lg" w="lg" type="triangle"/>
          </a:ln>
        </p:spPr>
      </p:cxnSp>
      <p:sp>
        <p:nvSpPr>
          <p:cNvPr id="295" name="Shape 295"/>
          <p:cNvSpPr/>
          <p:nvPr/>
        </p:nvSpPr>
        <p:spPr>
          <a:xfrm>
            <a:off x="1624625" y="3269475"/>
            <a:ext cx="739800" cy="468000"/>
          </a:xfrm>
          <a:prstGeom prst="flowChartInputOutput">
            <a:avLst/>
          </a:prstGeom>
          <a:solidFill>
            <a:srgbClr val="D9EAD3"/>
          </a:solidFill>
          <a:ln cap="flat" cmpd="sng" w="9525">
            <a:solidFill>
              <a:schemeClr val="accent5"/>
            </a:solidFill>
            <a:prstDash val="solid"/>
            <a:round/>
            <a:headEnd len="med" w="med" type="none"/>
            <a:tailEnd len="med" w="med" type="none"/>
          </a:ln>
        </p:spPr>
        <p:txBody>
          <a:bodyPr anchorCtr="0" anchor="ctr" bIns="91425" lIns="91425" rIns="91425" wrap="square" tIns="91425">
            <a:noAutofit/>
          </a:bodyPr>
          <a:lstStyle/>
          <a:p>
            <a:pPr indent="0" lvl="0" marL="0" rtl="0">
              <a:spcBef>
                <a:spcPts val="0"/>
              </a:spcBef>
              <a:buNone/>
            </a:pPr>
            <a:r>
              <a:rPr lang="en" sz="1000"/>
              <a:t>WU</a:t>
            </a:r>
          </a:p>
        </p:txBody>
      </p:sp>
      <p:cxnSp>
        <p:nvCxnSpPr>
          <p:cNvPr id="296" name="Shape 296"/>
          <p:cNvCxnSpPr>
            <a:stCxn id="277" idx="3"/>
            <a:endCxn id="295" idx="2"/>
          </p:cNvCxnSpPr>
          <p:nvPr/>
        </p:nvCxnSpPr>
        <p:spPr>
          <a:xfrm>
            <a:off x="1357425" y="3503475"/>
            <a:ext cx="341100" cy="0"/>
          </a:xfrm>
          <a:prstGeom prst="straightConnector1">
            <a:avLst/>
          </a:prstGeom>
          <a:noFill/>
          <a:ln cap="flat" cmpd="sng" w="9525">
            <a:solidFill>
              <a:schemeClr val="dk2"/>
            </a:solidFill>
            <a:prstDash val="solid"/>
            <a:round/>
            <a:headEnd len="lg" w="lg" type="none"/>
            <a:tailEnd len="lg" w="lg" type="triangle"/>
          </a:ln>
        </p:spPr>
      </p:cxnSp>
      <p:sp>
        <p:nvSpPr>
          <p:cNvPr id="297" name="Shape 297"/>
          <p:cNvSpPr/>
          <p:nvPr/>
        </p:nvSpPr>
        <p:spPr>
          <a:xfrm>
            <a:off x="5876725" y="3267300"/>
            <a:ext cx="890784" cy="472338"/>
          </a:xfrm>
          <a:prstGeom prst="flowChartDocument">
            <a:avLst/>
          </a:prstGeom>
          <a:solidFill>
            <a:srgbClr val="D9EAD3"/>
          </a:solidFill>
          <a:ln cap="flat" cmpd="sng" w="9525">
            <a:solidFill>
              <a:schemeClr val="accent5"/>
            </a:solidFill>
            <a:prstDash val="solid"/>
            <a:round/>
            <a:headEnd len="med" w="med" type="none"/>
            <a:tailEnd len="med" w="med" type="none"/>
          </a:ln>
        </p:spPr>
        <p:txBody>
          <a:bodyPr anchorCtr="0" anchor="ctr" bIns="91425" lIns="91425" rIns="91425" wrap="square" tIns="91425">
            <a:noAutofit/>
          </a:bodyPr>
          <a:lstStyle/>
          <a:p>
            <a:pPr indent="0" lvl="0" marL="0" rtl="0">
              <a:spcBef>
                <a:spcPts val="0"/>
              </a:spcBef>
              <a:buNone/>
            </a:pPr>
            <a:r>
              <a:rPr lang="en" sz="1000"/>
              <a:t>Predictions</a:t>
            </a:r>
          </a:p>
        </p:txBody>
      </p:sp>
      <p:sp>
        <p:nvSpPr>
          <p:cNvPr id="298" name="Shape 298"/>
          <p:cNvSpPr/>
          <p:nvPr/>
        </p:nvSpPr>
        <p:spPr>
          <a:xfrm>
            <a:off x="7169625" y="2886250"/>
            <a:ext cx="971450" cy="472350"/>
          </a:xfrm>
          <a:prstGeom prst="flowChartDisplay">
            <a:avLst/>
          </a:prstGeom>
          <a:solidFill>
            <a:schemeClr val="accent5"/>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indent="0" lvl="0" marL="0" rtl="0">
              <a:spcBef>
                <a:spcPts val="0"/>
              </a:spcBef>
              <a:buNone/>
            </a:pPr>
            <a:r>
              <a:rPr lang="en" sz="1000"/>
              <a:t>Tableau</a:t>
            </a:r>
          </a:p>
        </p:txBody>
      </p:sp>
      <p:cxnSp>
        <p:nvCxnSpPr>
          <p:cNvPr id="299" name="Shape 299"/>
          <p:cNvCxnSpPr>
            <a:stCxn id="293" idx="3"/>
            <a:endCxn id="297" idx="1"/>
          </p:cNvCxnSpPr>
          <p:nvPr/>
        </p:nvCxnSpPr>
        <p:spPr>
          <a:xfrm flipH="1" rot="10800000">
            <a:off x="5474588" y="3503550"/>
            <a:ext cx="402000" cy="2100"/>
          </a:xfrm>
          <a:prstGeom prst="straightConnector1">
            <a:avLst/>
          </a:prstGeom>
          <a:noFill/>
          <a:ln cap="flat" cmpd="sng" w="9525">
            <a:solidFill>
              <a:schemeClr val="dk2"/>
            </a:solidFill>
            <a:prstDash val="solid"/>
            <a:round/>
            <a:headEnd len="lg" w="lg" type="none"/>
            <a:tailEnd len="lg" w="lg" type="triangle"/>
          </a:ln>
        </p:spPr>
      </p:cxnSp>
      <p:cxnSp>
        <p:nvCxnSpPr>
          <p:cNvPr id="300" name="Shape 300"/>
          <p:cNvCxnSpPr>
            <a:stCxn id="297" idx="3"/>
            <a:endCxn id="298" idx="1"/>
          </p:cNvCxnSpPr>
          <p:nvPr/>
        </p:nvCxnSpPr>
        <p:spPr>
          <a:xfrm flipH="1" rot="10800000">
            <a:off x="6767509" y="3122469"/>
            <a:ext cx="402000" cy="381000"/>
          </a:xfrm>
          <a:prstGeom prst="straightConnector1">
            <a:avLst/>
          </a:prstGeom>
          <a:noFill/>
          <a:ln cap="flat" cmpd="sng" w="9525">
            <a:solidFill>
              <a:schemeClr val="dk2"/>
            </a:solidFill>
            <a:prstDash val="solid"/>
            <a:round/>
            <a:headEnd len="lg" w="lg" type="none"/>
            <a:tailEnd len="lg" w="lg" type="triangle"/>
          </a:ln>
        </p:spPr>
      </p:cxnSp>
      <p:sp>
        <p:nvSpPr>
          <p:cNvPr id="286" name="Shape 286"/>
          <p:cNvSpPr/>
          <p:nvPr/>
        </p:nvSpPr>
        <p:spPr>
          <a:xfrm>
            <a:off x="617625" y="2611550"/>
            <a:ext cx="739800" cy="468000"/>
          </a:xfrm>
          <a:prstGeom prst="rect">
            <a:avLst/>
          </a:prstGeom>
          <a:solidFill>
            <a:schemeClr val="dk2"/>
          </a:solidFill>
          <a:ln cap="flat" cmpd="sng" w="9525">
            <a:solidFill>
              <a:srgbClr val="FF0000"/>
            </a:solidFill>
            <a:prstDash val="solid"/>
            <a:round/>
            <a:headEnd len="med" w="med" type="none"/>
            <a:tailEnd len="med" w="med" type="none"/>
          </a:ln>
        </p:spPr>
        <p:txBody>
          <a:bodyPr anchorCtr="0" anchor="ctr" bIns="91425" lIns="91425" rIns="91425" wrap="square" tIns="91425">
            <a:noAutofit/>
          </a:bodyPr>
          <a:lstStyle/>
          <a:p>
            <a:pPr indent="0" lvl="0" marL="0" rtl="0">
              <a:spcBef>
                <a:spcPts val="0"/>
              </a:spcBef>
              <a:buNone/>
            </a:pPr>
            <a:r>
              <a:rPr lang="en" sz="1000"/>
              <a:t>FTP NOAA</a:t>
            </a:r>
          </a:p>
        </p:txBody>
      </p:sp>
      <p:sp>
        <p:nvSpPr>
          <p:cNvPr id="287" name="Shape 287"/>
          <p:cNvSpPr/>
          <p:nvPr/>
        </p:nvSpPr>
        <p:spPr>
          <a:xfrm>
            <a:off x="1698450" y="2608325"/>
            <a:ext cx="668412" cy="472338"/>
          </a:xfrm>
          <a:prstGeom prst="flowChartMultidocument">
            <a:avLst/>
          </a:prstGeom>
          <a:solidFill>
            <a:srgbClr val="D9EAD3"/>
          </a:solidFill>
          <a:ln cap="flat" cmpd="sng" w="9525">
            <a:solidFill>
              <a:srgbClr val="FF0000"/>
            </a:solidFill>
            <a:prstDash val="solid"/>
            <a:round/>
            <a:headEnd len="med" w="med" type="none"/>
            <a:tailEnd len="med" w="med" type="none"/>
          </a:ln>
        </p:spPr>
        <p:txBody>
          <a:bodyPr anchorCtr="0" anchor="ctr" bIns="91425" lIns="91425" rIns="91425" wrap="square" tIns="91425">
            <a:noAutofit/>
          </a:bodyPr>
          <a:lstStyle/>
          <a:p>
            <a:pPr indent="0" lvl="0" marL="0" rtl="0">
              <a:spcBef>
                <a:spcPts val="0"/>
              </a:spcBef>
              <a:buNone/>
            </a:pPr>
            <a:r>
              <a:rPr lang="en" sz="1000"/>
              <a:t>NOAA</a:t>
            </a:r>
          </a:p>
        </p:txBody>
      </p:sp>
      <p:sp>
        <p:nvSpPr>
          <p:cNvPr id="283" name="Shape 283"/>
          <p:cNvSpPr/>
          <p:nvPr/>
        </p:nvSpPr>
        <p:spPr>
          <a:xfrm>
            <a:off x="617625" y="1809225"/>
            <a:ext cx="739800" cy="468000"/>
          </a:xfrm>
          <a:prstGeom prst="rect">
            <a:avLst/>
          </a:prstGeom>
          <a:solidFill>
            <a:schemeClr val="dk2"/>
          </a:solidFill>
          <a:ln cap="flat" cmpd="sng" w="9525">
            <a:solidFill>
              <a:srgbClr val="FF0000"/>
            </a:solidFill>
            <a:prstDash val="solid"/>
            <a:round/>
            <a:headEnd len="med" w="med" type="none"/>
            <a:tailEnd len="med" w="med" type="none"/>
          </a:ln>
        </p:spPr>
        <p:txBody>
          <a:bodyPr anchorCtr="0" anchor="ctr" bIns="91425" lIns="91425" rIns="91425" wrap="square" tIns="91425">
            <a:noAutofit/>
          </a:bodyPr>
          <a:lstStyle/>
          <a:p>
            <a:pPr indent="0" lvl="0" marL="0" rtl="0">
              <a:spcBef>
                <a:spcPts val="0"/>
              </a:spcBef>
              <a:buNone/>
            </a:pPr>
            <a:r>
              <a:rPr lang="en" sz="1000"/>
              <a:t>Scrape EIA</a:t>
            </a:r>
          </a:p>
        </p:txBody>
      </p:sp>
      <p:cxnSp>
        <p:nvCxnSpPr>
          <p:cNvPr id="301" name="Shape 301"/>
          <p:cNvCxnSpPr>
            <a:stCxn id="297" idx="3"/>
            <a:endCxn id="302" idx="2"/>
          </p:cNvCxnSpPr>
          <p:nvPr/>
        </p:nvCxnSpPr>
        <p:spPr>
          <a:xfrm>
            <a:off x="6767509" y="3503469"/>
            <a:ext cx="478200" cy="307200"/>
          </a:xfrm>
          <a:prstGeom prst="straightConnector1">
            <a:avLst/>
          </a:prstGeom>
          <a:noFill/>
          <a:ln cap="flat" cmpd="sng" w="9525">
            <a:solidFill>
              <a:schemeClr val="dk2"/>
            </a:solidFill>
            <a:prstDash val="solid"/>
            <a:round/>
            <a:headEnd len="lg" w="lg" type="none"/>
            <a:tailEnd len="lg" w="lg" type="triangle"/>
          </a:ln>
        </p:spPr>
      </p:cxnSp>
      <p:sp>
        <p:nvSpPr>
          <p:cNvPr id="302" name="Shape 302"/>
          <p:cNvSpPr/>
          <p:nvPr/>
        </p:nvSpPr>
        <p:spPr>
          <a:xfrm>
            <a:off x="7245825" y="3505650"/>
            <a:ext cx="890775" cy="609786"/>
          </a:xfrm>
          <a:prstGeom prst="flowChartMagneticDisk">
            <a:avLst/>
          </a:prstGeom>
          <a:solidFill>
            <a:schemeClr val="accent2"/>
          </a:solidFill>
          <a:ln cap="flat" cmpd="sng" w="9525">
            <a:solidFill>
              <a:schemeClr val="lt1"/>
            </a:solidFill>
            <a:prstDash val="solid"/>
            <a:round/>
            <a:headEnd len="med" w="med" type="none"/>
            <a:tailEnd len="med" w="med" type="none"/>
          </a:ln>
        </p:spPr>
        <p:txBody>
          <a:bodyPr anchorCtr="0" anchor="ctr" bIns="91425" lIns="91425" rIns="91425" wrap="square" tIns="91425">
            <a:noAutofit/>
          </a:bodyPr>
          <a:lstStyle/>
          <a:p>
            <a:pPr indent="0" lvl="0" marL="0" rtl="0" algn="ctr">
              <a:spcBef>
                <a:spcPts val="0"/>
              </a:spcBef>
              <a:buNone/>
            </a:pPr>
            <a:r>
              <a:rPr lang="en" sz="1000"/>
              <a:t>Data Store</a:t>
            </a:r>
          </a:p>
        </p:txBody>
      </p:sp>
      <p:cxnSp>
        <p:nvCxnSpPr>
          <p:cNvPr id="303" name="Shape 303"/>
          <p:cNvCxnSpPr/>
          <p:nvPr/>
        </p:nvCxnSpPr>
        <p:spPr>
          <a:xfrm>
            <a:off x="3961800" y="3832000"/>
            <a:ext cx="2896200" cy="0"/>
          </a:xfrm>
          <a:prstGeom prst="straightConnector1">
            <a:avLst/>
          </a:prstGeom>
          <a:noFill/>
          <a:ln cap="flat" cmpd="sng" w="19050">
            <a:solidFill>
              <a:srgbClr val="980000"/>
            </a:solidFill>
            <a:prstDash val="dash"/>
            <a:round/>
            <a:headEnd len="lg" w="lg" type="none"/>
            <a:tailEnd len="lg" w="lg" type="none"/>
          </a:ln>
        </p:spPr>
      </p:cxnSp>
      <p:sp>
        <p:nvSpPr>
          <p:cNvPr id="304" name="Shape 304"/>
          <p:cNvSpPr/>
          <p:nvPr/>
        </p:nvSpPr>
        <p:spPr>
          <a:xfrm>
            <a:off x="4691988" y="4401925"/>
            <a:ext cx="1967220" cy="529200"/>
          </a:xfrm>
          <a:prstGeom prst="cloud">
            <a:avLst/>
          </a:prstGeom>
          <a:solidFill>
            <a:schemeClr val="dk1"/>
          </a:solidFill>
          <a:ln cap="flat" cmpd="sng" w="9525">
            <a:solidFill>
              <a:srgbClr val="FF0000"/>
            </a:solidFill>
            <a:prstDash val="dash"/>
            <a:round/>
            <a:headEnd len="med" w="med" type="none"/>
            <a:tailEnd len="med" w="med" type="none"/>
          </a:ln>
        </p:spPr>
        <p:txBody>
          <a:bodyPr anchorCtr="0" anchor="ctr" bIns="91425" lIns="91425" rIns="91425" wrap="square" tIns="91425">
            <a:noAutofit/>
          </a:bodyPr>
          <a:lstStyle/>
          <a:p>
            <a:pPr indent="0" lvl="0" marL="0" rtl="0" algn="ctr">
              <a:spcBef>
                <a:spcPts val="0"/>
              </a:spcBef>
              <a:buNone/>
            </a:pPr>
            <a:r>
              <a:rPr lang="en" sz="1000"/>
              <a:t>API Calls</a:t>
            </a:r>
          </a:p>
        </p:txBody>
      </p:sp>
      <p:sp>
        <p:nvSpPr>
          <p:cNvPr id="305" name="Shape 305"/>
          <p:cNvSpPr/>
          <p:nvPr/>
        </p:nvSpPr>
        <p:spPr>
          <a:xfrm>
            <a:off x="617625" y="1253350"/>
            <a:ext cx="2673600" cy="468000"/>
          </a:xfrm>
          <a:prstGeom prst="rect">
            <a:avLst/>
          </a:prstGeom>
          <a:solidFill>
            <a:schemeClr val="accent3"/>
          </a:solidFill>
          <a:ln cap="flat" cmpd="sng" w="9525">
            <a:solidFill>
              <a:srgbClr val="FF0000"/>
            </a:solidFill>
            <a:prstDash val="dash"/>
            <a:round/>
            <a:headEnd len="med" w="med" type="none"/>
            <a:tailEnd len="med" w="med" type="none"/>
          </a:ln>
        </p:spPr>
        <p:txBody>
          <a:bodyPr anchorCtr="0" anchor="ctr" bIns="91425" lIns="91425" rIns="91425" wrap="square" tIns="91425">
            <a:noAutofit/>
          </a:bodyPr>
          <a:lstStyle/>
          <a:p>
            <a:pPr indent="0" lvl="0" marL="0" rtl="0">
              <a:spcBef>
                <a:spcPts val="0"/>
              </a:spcBef>
              <a:buNone/>
            </a:pPr>
            <a:r>
              <a:rPr i="1" lang="en" sz="1000"/>
              <a:t>Optional Additional Source Processing</a:t>
            </a:r>
          </a:p>
        </p:txBody>
      </p:sp>
      <p:cxnSp>
        <p:nvCxnSpPr>
          <p:cNvPr id="306" name="Shape 306"/>
          <p:cNvCxnSpPr>
            <a:stCxn id="305" idx="3"/>
            <a:endCxn id="280" idx="1"/>
          </p:cNvCxnSpPr>
          <p:nvPr/>
        </p:nvCxnSpPr>
        <p:spPr>
          <a:xfrm>
            <a:off x="3291225" y="1487350"/>
            <a:ext cx="330600" cy="888000"/>
          </a:xfrm>
          <a:prstGeom prst="straightConnector1">
            <a:avLst/>
          </a:prstGeom>
          <a:noFill/>
          <a:ln cap="flat" cmpd="sng" w="9525">
            <a:solidFill>
              <a:schemeClr val="dk2"/>
            </a:solidFill>
            <a:prstDash val="dash"/>
            <a:round/>
            <a:headEnd len="lg" w="lg" type="none"/>
            <a:tailEnd len="lg" w="lg" type="triangle"/>
          </a:ln>
        </p:spPr>
      </p:cxnSp>
      <p:sp>
        <p:nvSpPr>
          <p:cNvPr id="307" name="Shape 307"/>
          <p:cNvSpPr/>
          <p:nvPr/>
        </p:nvSpPr>
        <p:spPr>
          <a:xfrm>
            <a:off x="5505050" y="3872725"/>
            <a:ext cx="341100" cy="529200"/>
          </a:xfrm>
          <a:prstGeom prst="upDownArrow">
            <a:avLst>
              <a:gd fmla="val 27630" name="adj1"/>
              <a:gd fmla="val 50000" name="adj2"/>
            </a:avLst>
          </a:prstGeom>
          <a:solidFill>
            <a:schemeClr val="dk2"/>
          </a:solidFill>
          <a:ln cap="flat" cmpd="sng" w="9525">
            <a:solidFill>
              <a:srgbClr val="FF0000"/>
            </a:solidFill>
            <a:prstDash val="dash"/>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1" name="Shape 311"/>
        <p:cNvGrpSpPr/>
        <p:nvPr/>
      </p:nvGrpSpPr>
      <p:grpSpPr>
        <a:xfrm>
          <a:off x="0" y="0"/>
          <a:ext cx="0" cy="0"/>
          <a:chOff x="0" y="0"/>
          <a:chExt cx="0" cy="0"/>
        </a:xfrm>
      </p:grpSpPr>
      <p:sp>
        <p:nvSpPr>
          <p:cNvPr id="312" name="Shape 312"/>
          <p:cNvSpPr txBox="1"/>
          <p:nvPr>
            <p:ph type="title"/>
          </p:nvPr>
        </p:nvSpPr>
        <p:spPr>
          <a:xfrm>
            <a:off x="311700" y="445025"/>
            <a:ext cx="8520600" cy="572700"/>
          </a:xfrm>
          <a:prstGeom prst="rect">
            <a:avLst/>
          </a:prstGeom>
        </p:spPr>
        <p:txBody>
          <a:bodyPr anchorCtr="0" anchor="t" bIns="91425" lIns="91425" rIns="91425" wrap="square" tIns="91425">
            <a:noAutofit/>
          </a:bodyPr>
          <a:lstStyle/>
          <a:p>
            <a:pPr indent="0" lvl="0" marL="0" rtl="0">
              <a:spcBef>
                <a:spcPts val="0"/>
              </a:spcBef>
              <a:buNone/>
            </a:pPr>
            <a:r>
              <a:rPr lang="en"/>
              <a:t>Usage</a:t>
            </a:r>
          </a:p>
        </p:txBody>
      </p:sp>
      <p:sp>
        <p:nvSpPr>
          <p:cNvPr id="313" name="Shape 313"/>
          <p:cNvSpPr txBox="1"/>
          <p:nvPr>
            <p:ph idx="4294967295" type="body"/>
          </p:nvPr>
        </p:nvSpPr>
        <p:spPr>
          <a:xfrm>
            <a:off x="270300" y="1152475"/>
            <a:ext cx="8520600" cy="3416400"/>
          </a:xfrm>
          <a:prstGeom prst="rect">
            <a:avLst/>
          </a:prstGeom>
        </p:spPr>
        <p:txBody>
          <a:bodyPr anchorCtr="0" anchor="t" bIns="91425" lIns="91425" rIns="91425" wrap="square" tIns="91425">
            <a:noAutofit/>
          </a:bodyPr>
          <a:lstStyle/>
          <a:p>
            <a:pPr indent="0" lvl="0" marL="0">
              <a:spcBef>
                <a:spcPts val="0"/>
              </a:spcBef>
              <a:buNone/>
            </a:pPr>
            <a:r>
              <a:rPr lang="en"/>
              <a:t>Local Residents</a:t>
            </a:r>
            <a:r>
              <a:rPr lang="en"/>
              <a:t> (Public Service)</a:t>
            </a:r>
          </a:p>
          <a:p>
            <a:pPr indent="0" lvl="0" marL="457200" rtl="0">
              <a:spcBef>
                <a:spcPts val="0"/>
              </a:spcBef>
              <a:buNone/>
            </a:pPr>
            <a:r>
              <a:rPr lang="en"/>
              <a:t>Direct or through Media Channels</a:t>
            </a:r>
          </a:p>
          <a:p>
            <a:pPr indent="0" lvl="0" marL="457200" rtl="0">
              <a:spcBef>
                <a:spcPts val="0"/>
              </a:spcBef>
              <a:buNone/>
            </a:pPr>
            <a:r>
              <a:rPr lang="en"/>
              <a:t>Warning / Preparation</a:t>
            </a:r>
          </a:p>
        </p:txBody>
      </p:sp>
      <p:pic>
        <p:nvPicPr>
          <p:cNvPr id="314" name="Shape 314"/>
          <p:cNvPicPr preferRelativeResize="0"/>
          <p:nvPr/>
        </p:nvPicPr>
        <p:blipFill>
          <a:blip r:embed="rId3">
            <a:alphaModFix/>
          </a:blip>
          <a:stretch>
            <a:fillRect/>
          </a:stretch>
        </p:blipFill>
        <p:spPr>
          <a:xfrm>
            <a:off x="4781375" y="1533475"/>
            <a:ext cx="4161624" cy="1093306"/>
          </a:xfrm>
          <a:prstGeom prst="rect">
            <a:avLst/>
          </a:prstGeom>
          <a:noFill/>
          <a:ln>
            <a:noFill/>
          </a:ln>
        </p:spPr>
      </p:pic>
      <p:pic>
        <p:nvPicPr>
          <p:cNvPr id="315" name="Shape 315"/>
          <p:cNvPicPr preferRelativeResize="0"/>
          <p:nvPr/>
        </p:nvPicPr>
        <p:blipFill rotWithShape="1">
          <a:blip r:embed="rId4">
            <a:alphaModFix/>
          </a:blip>
          <a:srcRect b="0" l="0" r="0" t="5499"/>
          <a:stretch/>
        </p:blipFill>
        <p:spPr>
          <a:xfrm>
            <a:off x="4781375" y="2846275"/>
            <a:ext cx="4161625" cy="2048849"/>
          </a:xfrm>
          <a:prstGeom prst="rect">
            <a:avLst/>
          </a:prstGeom>
          <a:noFill/>
          <a:ln>
            <a:noFill/>
          </a:ln>
        </p:spPr>
      </p:pic>
      <p:pic>
        <p:nvPicPr>
          <p:cNvPr id="316" name="Shape 316"/>
          <p:cNvPicPr preferRelativeResize="0"/>
          <p:nvPr/>
        </p:nvPicPr>
        <p:blipFill>
          <a:blip r:embed="rId5">
            <a:alphaModFix/>
          </a:blip>
          <a:stretch>
            <a:fillRect/>
          </a:stretch>
        </p:blipFill>
        <p:spPr>
          <a:xfrm>
            <a:off x="530839" y="2846275"/>
            <a:ext cx="3624485" cy="20488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0" name="Shape 320"/>
        <p:cNvGrpSpPr/>
        <p:nvPr/>
      </p:nvGrpSpPr>
      <p:grpSpPr>
        <a:xfrm>
          <a:off x="0" y="0"/>
          <a:ext cx="0" cy="0"/>
          <a:chOff x="0" y="0"/>
          <a:chExt cx="0" cy="0"/>
        </a:xfrm>
      </p:grpSpPr>
      <p:sp>
        <p:nvSpPr>
          <p:cNvPr id="321" name="Shape 321"/>
          <p:cNvSpPr txBox="1"/>
          <p:nvPr>
            <p:ph type="title"/>
          </p:nvPr>
        </p:nvSpPr>
        <p:spPr>
          <a:xfrm>
            <a:off x="311700" y="445025"/>
            <a:ext cx="8520600" cy="572700"/>
          </a:xfrm>
          <a:prstGeom prst="rect">
            <a:avLst/>
          </a:prstGeom>
        </p:spPr>
        <p:txBody>
          <a:bodyPr anchorCtr="0" anchor="t" bIns="91425" lIns="91425" rIns="91425" wrap="square" tIns="91425">
            <a:noAutofit/>
          </a:bodyPr>
          <a:lstStyle/>
          <a:p>
            <a:pPr indent="0" lvl="0" marL="0" rtl="0">
              <a:spcBef>
                <a:spcPts val="0"/>
              </a:spcBef>
              <a:buNone/>
            </a:pPr>
            <a:r>
              <a:rPr lang="en"/>
              <a:t>Usage</a:t>
            </a:r>
          </a:p>
        </p:txBody>
      </p:sp>
      <p:sp>
        <p:nvSpPr>
          <p:cNvPr id="322" name="Shape 322"/>
          <p:cNvSpPr txBox="1"/>
          <p:nvPr>
            <p:ph idx="4294967295" type="body"/>
          </p:nvPr>
        </p:nvSpPr>
        <p:spPr>
          <a:xfrm>
            <a:off x="270300" y="1152475"/>
            <a:ext cx="4117800" cy="3690900"/>
          </a:xfrm>
          <a:prstGeom prst="rect">
            <a:avLst/>
          </a:prstGeom>
        </p:spPr>
        <p:txBody>
          <a:bodyPr anchorCtr="0" anchor="t" bIns="91425" lIns="91425" rIns="91425" wrap="square" tIns="91425">
            <a:noAutofit/>
          </a:bodyPr>
          <a:lstStyle/>
          <a:p>
            <a:pPr indent="0" lvl="0" marL="0" rtl="0">
              <a:spcBef>
                <a:spcPts val="0"/>
              </a:spcBef>
              <a:buNone/>
            </a:pPr>
            <a:r>
              <a:rPr lang="en"/>
              <a:t>Utilities</a:t>
            </a:r>
          </a:p>
          <a:p>
            <a:pPr indent="0" lvl="0" marL="457200" rtl="0">
              <a:spcBef>
                <a:spcPts val="0"/>
              </a:spcBef>
              <a:buNone/>
            </a:pPr>
            <a:r>
              <a:rPr lang="en"/>
              <a:t>Complement Existing Process (labor, capital costs)</a:t>
            </a:r>
          </a:p>
          <a:p>
            <a:pPr indent="0" lvl="0" marL="457200" rtl="0">
              <a:spcBef>
                <a:spcPts val="0"/>
              </a:spcBef>
              <a:buNone/>
            </a:pPr>
            <a:r>
              <a:t/>
            </a:r>
            <a:endParaRPr/>
          </a:p>
          <a:p>
            <a:pPr indent="0" lvl="0" marL="0" rtl="0">
              <a:spcBef>
                <a:spcPts val="0"/>
              </a:spcBef>
              <a:buNone/>
            </a:pPr>
            <a:r>
              <a:rPr lang="en"/>
              <a:t>Private Sector</a:t>
            </a:r>
          </a:p>
          <a:p>
            <a:pPr indent="0" lvl="0" marL="457200" rtl="0">
              <a:spcBef>
                <a:spcPts val="0"/>
              </a:spcBef>
              <a:buNone/>
            </a:pPr>
            <a:r>
              <a:rPr lang="en"/>
              <a:t>Demand Forecasting</a:t>
            </a:r>
          </a:p>
          <a:p>
            <a:pPr indent="0" lvl="0" marL="457200" rtl="0">
              <a:spcBef>
                <a:spcPts val="0"/>
              </a:spcBef>
              <a:buNone/>
            </a:pPr>
            <a:r>
              <a:rPr lang="en"/>
              <a:t>Supply Chain Risk</a:t>
            </a:r>
          </a:p>
          <a:p>
            <a:pPr indent="0" lvl="0" marL="457200" rtl="0">
              <a:spcBef>
                <a:spcPts val="0"/>
              </a:spcBef>
              <a:buNone/>
            </a:pPr>
            <a:r>
              <a:t/>
            </a:r>
            <a:endParaRPr/>
          </a:p>
          <a:p>
            <a:pPr indent="0" lvl="0" marL="457200" rtl="0">
              <a:spcBef>
                <a:spcPts val="0"/>
              </a:spcBef>
              <a:buNone/>
            </a:pPr>
            <a:r>
              <a:t/>
            </a:r>
            <a:endParaRPr/>
          </a:p>
          <a:p>
            <a:pPr indent="0" lvl="0" marL="457200" rtl="0">
              <a:spcBef>
                <a:spcPts val="0"/>
              </a:spcBef>
              <a:buNone/>
            </a:pPr>
            <a:r>
              <a:t/>
            </a:r>
            <a:endParaRPr/>
          </a:p>
        </p:txBody>
      </p:sp>
      <p:pic>
        <p:nvPicPr>
          <p:cNvPr id="323" name="Shape 323"/>
          <p:cNvPicPr preferRelativeResize="0"/>
          <p:nvPr/>
        </p:nvPicPr>
        <p:blipFill>
          <a:blip r:embed="rId3">
            <a:alphaModFix/>
          </a:blip>
          <a:stretch>
            <a:fillRect/>
          </a:stretch>
        </p:blipFill>
        <p:spPr>
          <a:xfrm>
            <a:off x="4744681" y="2670075"/>
            <a:ext cx="3843625" cy="2173300"/>
          </a:xfrm>
          <a:prstGeom prst="rect">
            <a:avLst/>
          </a:prstGeom>
          <a:noFill/>
          <a:ln>
            <a:noFill/>
          </a:ln>
        </p:spPr>
      </p:pic>
      <p:pic>
        <p:nvPicPr>
          <p:cNvPr id="324" name="Shape 324"/>
          <p:cNvPicPr preferRelativeResize="0"/>
          <p:nvPr/>
        </p:nvPicPr>
        <p:blipFill rotWithShape="1">
          <a:blip r:embed="rId4">
            <a:alphaModFix/>
          </a:blip>
          <a:srcRect b="0" l="0" r="2362" t="0"/>
          <a:stretch/>
        </p:blipFill>
        <p:spPr>
          <a:xfrm>
            <a:off x="4778000" y="562575"/>
            <a:ext cx="3794801" cy="20040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8" name="Shape 328"/>
        <p:cNvGrpSpPr/>
        <p:nvPr/>
      </p:nvGrpSpPr>
      <p:grpSpPr>
        <a:xfrm>
          <a:off x="0" y="0"/>
          <a:ext cx="0" cy="0"/>
          <a:chOff x="0" y="0"/>
          <a:chExt cx="0" cy="0"/>
        </a:xfrm>
      </p:grpSpPr>
      <p:sp>
        <p:nvSpPr>
          <p:cNvPr id="329" name="Shape 329"/>
          <p:cNvSpPr txBox="1"/>
          <p:nvPr>
            <p:ph type="title"/>
          </p:nvPr>
        </p:nvSpPr>
        <p:spPr>
          <a:xfrm>
            <a:off x="311700" y="445025"/>
            <a:ext cx="8520600" cy="572700"/>
          </a:xfrm>
          <a:prstGeom prst="rect">
            <a:avLst/>
          </a:prstGeom>
        </p:spPr>
        <p:txBody>
          <a:bodyPr anchorCtr="0" anchor="t" bIns="91425" lIns="91425" rIns="91425" wrap="square" tIns="91425">
            <a:noAutofit/>
          </a:bodyPr>
          <a:lstStyle/>
          <a:p>
            <a:pPr indent="0" lvl="0" marL="0">
              <a:spcBef>
                <a:spcPts val="0"/>
              </a:spcBef>
              <a:buNone/>
            </a:pPr>
            <a:r>
              <a:rPr lang="en"/>
              <a:t>Recap</a:t>
            </a:r>
          </a:p>
        </p:txBody>
      </p:sp>
      <p:sp>
        <p:nvSpPr>
          <p:cNvPr id="330" name="Shape 330"/>
          <p:cNvSpPr txBox="1"/>
          <p:nvPr/>
        </p:nvSpPr>
        <p:spPr>
          <a:xfrm>
            <a:off x="353575" y="1378164"/>
            <a:ext cx="7342200" cy="1894500"/>
          </a:xfrm>
          <a:prstGeom prst="rect">
            <a:avLst/>
          </a:prstGeom>
          <a:noFill/>
          <a:ln>
            <a:noFill/>
          </a:ln>
        </p:spPr>
        <p:txBody>
          <a:bodyPr anchorCtr="0" anchor="t" bIns="91425" lIns="91425" rIns="91425" wrap="square" tIns="91425">
            <a:noAutofit/>
          </a:bodyPr>
          <a:lstStyle/>
          <a:p>
            <a:pPr indent="-342900" lvl="0" marL="457200" marR="0" rtl="0" algn="l">
              <a:lnSpc>
                <a:spcPct val="115000"/>
              </a:lnSpc>
              <a:spcBef>
                <a:spcPts val="0"/>
              </a:spcBef>
              <a:spcAft>
                <a:spcPts val="0"/>
              </a:spcAft>
              <a:buClr>
                <a:srgbClr val="CACACA"/>
              </a:buClr>
              <a:buSzPts val="1800"/>
              <a:buFont typeface="Average"/>
              <a:buChar char="●"/>
            </a:pPr>
            <a:r>
              <a:rPr lang="en" sz="1800">
                <a:solidFill>
                  <a:srgbClr val="CACACA"/>
                </a:solidFill>
                <a:latin typeface="Average"/>
                <a:ea typeface="Average"/>
                <a:cs typeface="Average"/>
                <a:sym typeface="Average"/>
              </a:rPr>
              <a:t>Pilot designed for ease of scaling</a:t>
            </a:r>
          </a:p>
          <a:p>
            <a:pPr indent="-317500" lvl="1" marL="914400" marR="0" rtl="0" algn="l">
              <a:lnSpc>
                <a:spcPct val="115000"/>
              </a:lnSpc>
              <a:spcBef>
                <a:spcPts val="0"/>
              </a:spcBef>
              <a:spcAft>
                <a:spcPts val="0"/>
              </a:spcAft>
              <a:buClr>
                <a:srgbClr val="CACACA"/>
              </a:buClr>
              <a:buSzPts val="1400"/>
              <a:buFont typeface="Average"/>
              <a:buChar char="○"/>
            </a:pPr>
            <a:r>
              <a:rPr lang="en">
                <a:solidFill>
                  <a:srgbClr val="CACACA"/>
                </a:solidFill>
                <a:latin typeface="Average"/>
                <a:ea typeface="Average"/>
                <a:cs typeface="Average"/>
                <a:sym typeface="Average"/>
              </a:rPr>
              <a:t>Prepared for Volume and Velocity increases </a:t>
            </a:r>
          </a:p>
          <a:p>
            <a:pPr indent="-317500" lvl="1" marL="914400" rtl="0">
              <a:lnSpc>
                <a:spcPct val="150000"/>
              </a:lnSpc>
              <a:spcBef>
                <a:spcPts val="0"/>
              </a:spcBef>
              <a:spcAft>
                <a:spcPts val="1600"/>
              </a:spcAft>
              <a:buClr>
                <a:srgbClr val="CACACA"/>
              </a:buClr>
              <a:buSzPts val="1400"/>
              <a:buFont typeface="Average"/>
              <a:buChar char="○"/>
            </a:pPr>
            <a:r>
              <a:rPr lang="en">
                <a:solidFill>
                  <a:srgbClr val="CACACA"/>
                </a:solidFill>
                <a:latin typeface="Average"/>
                <a:ea typeface="Average"/>
                <a:cs typeface="Average"/>
                <a:sym typeface="Average"/>
              </a:rPr>
              <a:t>Workstream supports various sources and can support Variety growth </a:t>
            </a:r>
          </a:p>
          <a:p>
            <a:pPr indent="-342900" lvl="0" marL="457200" rtl="0">
              <a:lnSpc>
                <a:spcPct val="115000"/>
              </a:lnSpc>
              <a:spcBef>
                <a:spcPts val="0"/>
              </a:spcBef>
              <a:spcAft>
                <a:spcPts val="0"/>
              </a:spcAft>
              <a:buClr>
                <a:srgbClr val="CACACA"/>
              </a:buClr>
              <a:buSzPts val="1800"/>
              <a:buFont typeface="Average"/>
              <a:buChar char="●"/>
            </a:pPr>
            <a:r>
              <a:rPr lang="en" sz="1800">
                <a:solidFill>
                  <a:srgbClr val="CACACA"/>
                </a:solidFill>
                <a:latin typeface="Average"/>
                <a:ea typeface="Average"/>
                <a:cs typeface="Average"/>
                <a:sym typeface="Average"/>
              </a:rPr>
              <a:t>Suggested Developments in the Future</a:t>
            </a:r>
          </a:p>
          <a:p>
            <a:pPr indent="-317500" lvl="1" marL="914400" rtl="0">
              <a:lnSpc>
                <a:spcPct val="150000"/>
              </a:lnSpc>
              <a:spcBef>
                <a:spcPts val="0"/>
              </a:spcBef>
              <a:spcAft>
                <a:spcPts val="1600"/>
              </a:spcAft>
              <a:buClr>
                <a:schemeClr val="accent3"/>
              </a:buClr>
              <a:buSzPts val="1400"/>
              <a:buFont typeface="Average"/>
              <a:buChar char="○"/>
            </a:pPr>
            <a:r>
              <a:rPr lang="en">
                <a:solidFill>
                  <a:schemeClr val="accent3"/>
                </a:solidFill>
                <a:latin typeface="Average"/>
                <a:ea typeface="Average"/>
                <a:cs typeface="Average"/>
                <a:sym typeface="Average"/>
              </a:rPr>
              <a:t>Increase breadth and depth of geographic areas served</a:t>
            </a:r>
          </a:p>
          <a:p>
            <a:pPr indent="-317500" lvl="1" marL="914400" rtl="0">
              <a:lnSpc>
                <a:spcPct val="150000"/>
              </a:lnSpc>
              <a:spcBef>
                <a:spcPts val="0"/>
              </a:spcBef>
              <a:spcAft>
                <a:spcPts val="0"/>
              </a:spcAft>
              <a:buClr>
                <a:srgbClr val="CACACA"/>
              </a:buClr>
              <a:buSzPts val="1400"/>
              <a:buFont typeface="Average"/>
              <a:buChar char="○"/>
            </a:pPr>
            <a:r>
              <a:rPr lang="en">
                <a:solidFill>
                  <a:srgbClr val="CACACA"/>
                </a:solidFill>
                <a:latin typeface="Average"/>
                <a:ea typeface="Average"/>
                <a:cs typeface="Average"/>
                <a:sym typeface="Average"/>
              </a:rPr>
              <a:t>Scale parts of solution separately, need-based</a:t>
            </a:r>
          </a:p>
          <a:p>
            <a:pPr indent="-317500" lvl="1" marL="914400" rtl="0">
              <a:lnSpc>
                <a:spcPct val="150000"/>
              </a:lnSpc>
              <a:spcBef>
                <a:spcPts val="0"/>
              </a:spcBef>
              <a:spcAft>
                <a:spcPts val="0"/>
              </a:spcAft>
              <a:buClr>
                <a:srgbClr val="CACACA"/>
              </a:buClr>
              <a:buSzPts val="1400"/>
              <a:buFont typeface="Average"/>
              <a:buChar char="○"/>
            </a:pPr>
            <a:r>
              <a:rPr lang="en">
                <a:solidFill>
                  <a:srgbClr val="CACACA"/>
                </a:solidFill>
                <a:latin typeface="Average"/>
                <a:ea typeface="Average"/>
                <a:cs typeface="Average"/>
                <a:sym typeface="Average"/>
              </a:rPr>
              <a:t>Add serving layers</a:t>
            </a:r>
          </a:p>
          <a:p>
            <a:pPr indent="-317500" lvl="1" marL="914400" rtl="0">
              <a:lnSpc>
                <a:spcPct val="150000"/>
              </a:lnSpc>
              <a:spcBef>
                <a:spcPts val="0"/>
              </a:spcBef>
              <a:spcAft>
                <a:spcPts val="1600"/>
              </a:spcAft>
              <a:buClr>
                <a:srgbClr val="CACACA"/>
              </a:buClr>
              <a:buSzPts val="1400"/>
              <a:buFont typeface="Average"/>
              <a:buChar char="○"/>
            </a:pPr>
            <a:r>
              <a:rPr lang="en">
                <a:solidFill>
                  <a:srgbClr val="CACACA"/>
                </a:solidFill>
                <a:latin typeface="Average"/>
                <a:ea typeface="Average"/>
                <a:cs typeface="Average"/>
                <a:sym typeface="Average"/>
              </a:rPr>
              <a:t>Expand sources -&gt; more predictors  </a:t>
            </a: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4" name="Shape 334"/>
        <p:cNvGrpSpPr/>
        <p:nvPr/>
      </p:nvGrpSpPr>
      <p:grpSpPr>
        <a:xfrm>
          <a:off x="0" y="0"/>
          <a:ext cx="0" cy="0"/>
          <a:chOff x="0" y="0"/>
          <a:chExt cx="0" cy="0"/>
        </a:xfrm>
      </p:grpSpPr>
      <p:sp>
        <p:nvSpPr>
          <p:cNvPr id="335" name="Shape 335"/>
          <p:cNvSpPr txBox="1"/>
          <p:nvPr>
            <p:ph type="title"/>
          </p:nvPr>
        </p:nvSpPr>
        <p:spPr>
          <a:xfrm>
            <a:off x="311700" y="1255275"/>
            <a:ext cx="8520600" cy="1890600"/>
          </a:xfrm>
          <a:prstGeom prst="rect">
            <a:avLst/>
          </a:prstGeom>
        </p:spPr>
        <p:txBody>
          <a:bodyPr anchorCtr="0" anchor="b" bIns="91425" lIns="91425" rIns="91425" wrap="square" tIns="91425">
            <a:noAutofit/>
          </a:bodyPr>
          <a:lstStyle/>
          <a:p>
            <a:pPr indent="0" lvl="0" marL="0">
              <a:spcBef>
                <a:spcPts val="0"/>
              </a:spcBef>
              <a:buNone/>
            </a:pPr>
            <a:r>
              <a:t/>
            </a:r>
            <a:endParaRPr/>
          </a:p>
          <a:p>
            <a:pPr indent="0" lvl="0" marL="0">
              <a:spcBef>
                <a:spcPts val="0"/>
              </a:spcBef>
              <a:buNone/>
            </a:pPr>
            <a:r>
              <a:rPr lang="en"/>
              <a:t>Thank You!</a:t>
            </a: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9" name="Shape 339"/>
        <p:cNvGrpSpPr/>
        <p:nvPr/>
      </p:nvGrpSpPr>
      <p:grpSpPr>
        <a:xfrm>
          <a:off x="0" y="0"/>
          <a:ext cx="0" cy="0"/>
          <a:chOff x="0" y="0"/>
          <a:chExt cx="0" cy="0"/>
        </a:xfrm>
      </p:grpSpPr>
      <p:sp>
        <p:nvSpPr>
          <p:cNvPr id="340" name="Shape 340"/>
          <p:cNvSpPr txBox="1"/>
          <p:nvPr>
            <p:ph type="title"/>
          </p:nvPr>
        </p:nvSpPr>
        <p:spPr>
          <a:xfrm>
            <a:off x="311700" y="1255275"/>
            <a:ext cx="8520600" cy="1890600"/>
          </a:xfrm>
          <a:prstGeom prst="rect">
            <a:avLst/>
          </a:prstGeom>
        </p:spPr>
        <p:txBody>
          <a:bodyPr anchorCtr="0" anchor="b" bIns="91425" lIns="91425" rIns="91425" wrap="square" tIns="91425">
            <a:noAutofit/>
          </a:bodyPr>
          <a:lstStyle/>
          <a:p>
            <a:pPr indent="0" lvl="0" marL="0" rtl="0">
              <a:spcBef>
                <a:spcPts val="0"/>
              </a:spcBef>
              <a:buNone/>
            </a:pPr>
            <a:r>
              <a:t/>
            </a:r>
            <a:endParaRPr/>
          </a:p>
          <a:p>
            <a:pPr indent="0" lvl="0" marL="0" rtl="0">
              <a:spcBef>
                <a:spcPts val="0"/>
              </a:spcBef>
              <a:buNone/>
            </a:pPr>
            <a:r>
              <a:rPr lang="en"/>
              <a:t>Appendix</a:t>
            </a: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 name="Shape 64"/>
        <p:cNvGrpSpPr/>
        <p:nvPr/>
      </p:nvGrpSpPr>
      <p:grpSpPr>
        <a:xfrm>
          <a:off x="0" y="0"/>
          <a:ext cx="0" cy="0"/>
          <a:chOff x="0" y="0"/>
          <a:chExt cx="0" cy="0"/>
        </a:xfrm>
      </p:grpSpPr>
      <p:pic>
        <p:nvPicPr>
          <p:cNvPr id="65" name="Shape 65"/>
          <p:cNvPicPr preferRelativeResize="0"/>
          <p:nvPr/>
        </p:nvPicPr>
        <p:blipFill>
          <a:blip r:embed="rId3">
            <a:alphaModFix/>
          </a:blip>
          <a:stretch>
            <a:fillRect/>
          </a:stretch>
        </p:blipFill>
        <p:spPr>
          <a:xfrm>
            <a:off x="2" y="7"/>
            <a:ext cx="9144000" cy="6093619"/>
          </a:xfrm>
          <a:prstGeom prst="rect">
            <a:avLst/>
          </a:prstGeom>
          <a:noFill/>
          <a:ln>
            <a:noFill/>
          </a:ln>
          <a:effectLst>
            <a:outerShdw blurRad="57150" rotWithShape="0" algn="bl" dir="5400000" dist="19050">
              <a:srgbClr val="000000">
                <a:alpha val="50000"/>
              </a:srgbClr>
            </a:outerShdw>
          </a:effectLst>
        </p:spPr>
      </p:pic>
      <p:sp>
        <p:nvSpPr>
          <p:cNvPr id="66" name="Shape 66"/>
          <p:cNvSpPr txBox="1"/>
          <p:nvPr/>
        </p:nvSpPr>
        <p:spPr>
          <a:xfrm>
            <a:off x="353575" y="463750"/>
            <a:ext cx="7342200" cy="493500"/>
          </a:xfrm>
          <a:prstGeom prst="rect">
            <a:avLst/>
          </a:prstGeom>
          <a:noFill/>
          <a:ln>
            <a:noFill/>
          </a:ln>
        </p:spPr>
        <p:txBody>
          <a:bodyPr anchorCtr="0" anchor="t" bIns="91425" lIns="91425" rIns="91425" wrap="square" tIns="91425">
            <a:noAutofit/>
          </a:bodyPr>
          <a:lstStyle/>
          <a:p>
            <a:pPr indent="0" lvl="0" marL="0" rtl="0">
              <a:spcBef>
                <a:spcPts val="0"/>
              </a:spcBef>
              <a:buNone/>
            </a:pPr>
            <a:r>
              <a:rPr lang="en" sz="3000">
                <a:solidFill>
                  <a:srgbClr val="FFFFFF"/>
                </a:solidFill>
                <a:latin typeface="Oswald"/>
                <a:ea typeface="Oswald"/>
                <a:cs typeface="Oswald"/>
                <a:sym typeface="Oswald"/>
              </a:rPr>
              <a:t>Background: </a:t>
            </a:r>
          </a:p>
        </p:txBody>
      </p:sp>
      <p:sp>
        <p:nvSpPr>
          <p:cNvPr id="67" name="Shape 67"/>
          <p:cNvSpPr txBox="1"/>
          <p:nvPr/>
        </p:nvSpPr>
        <p:spPr>
          <a:xfrm>
            <a:off x="353575" y="1073380"/>
            <a:ext cx="7342200" cy="2793600"/>
          </a:xfrm>
          <a:prstGeom prst="rect">
            <a:avLst/>
          </a:prstGeom>
          <a:noFill/>
          <a:ln>
            <a:noFill/>
          </a:ln>
        </p:spPr>
        <p:txBody>
          <a:bodyPr anchorCtr="0" anchor="t" bIns="91425" lIns="91425" rIns="91425" wrap="square" tIns="91425">
            <a:noAutofit/>
          </a:bodyPr>
          <a:lstStyle/>
          <a:p>
            <a:pPr indent="-342900" lvl="0" marL="457200" rtl="0">
              <a:lnSpc>
                <a:spcPct val="115000"/>
              </a:lnSpc>
              <a:spcBef>
                <a:spcPts val="0"/>
              </a:spcBef>
              <a:spcAft>
                <a:spcPts val="1600"/>
              </a:spcAft>
              <a:buClr>
                <a:srgbClr val="F3F3F3"/>
              </a:buClr>
              <a:buSzPts val="1800"/>
              <a:buFont typeface="Average"/>
              <a:buChar char="●"/>
            </a:pPr>
            <a:r>
              <a:rPr lang="en" sz="1800">
                <a:solidFill>
                  <a:srgbClr val="F3F3F3"/>
                </a:solidFill>
                <a:latin typeface="Average"/>
                <a:ea typeface="Average"/>
                <a:cs typeface="Average"/>
                <a:sym typeface="Average"/>
              </a:rPr>
              <a:t>Power outages due to downed power lines are a frequent occurrence in the US</a:t>
            </a:r>
          </a:p>
          <a:p>
            <a:pPr indent="-342900" lvl="0" marL="457200" rtl="0">
              <a:lnSpc>
                <a:spcPct val="115000"/>
              </a:lnSpc>
              <a:spcBef>
                <a:spcPts val="0"/>
              </a:spcBef>
              <a:spcAft>
                <a:spcPts val="1600"/>
              </a:spcAft>
              <a:buClr>
                <a:srgbClr val="F3F3F3"/>
              </a:buClr>
              <a:buSzPts val="1800"/>
              <a:buFont typeface="Average"/>
              <a:buChar char="●"/>
            </a:pPr>
            <a:r>
              <a:rPr lang="en" sz="1800">
                <a:solidFill>
                  <a:srgbClr val="F3F3F3"/>
                </a:solidFill>
                <a:latin typeface="Average"/>
                <a:ea typeface="Average"/>
                <a:cs typeface="Average"/>
                <a:sym typeface="Average"/>
              </a:rPr>
              <a:t>Extreme weather events result in economic, social, and physical disruptions</a:t>
            </a:r>
          </a:p>
          <a:p>
            <a:pPr indent="-317500" lvl="1" marL="914400" rtl="0">
              <a:lnSpc>
                <a:spcPct val="115000"/>
              </a:lnSpc>
              <a:spcBef>
                <a:spcPts val="0"/>
              </a:spcBef>
              <a:spcAft>
                <a:spcPts val="1600"/>
              </a:spcAft>
              <a:buClr>
                <a:srgbClr val="F3F3F3"/>
              </a:buClr>
              <a:buSzPts val="1400"/>
              <a:buFont typeface="Average"/>
              <a:buChar char="○"/>
            </a:pPr>
            <a:r>
              <a:rPr lang="en" sz="1800">
                <a:solidFill>
                  <a:srgbClr val="F3F3F3"/>
                </a:solidFill>
                <a:latin typeface="Average"/>
                <a:ea typeface="Average"/>
                <a:cs typeface="Average"/>
                <a:sym typeface="Average"/>
              </a:rPr>
              <a:t> Aging power grid</a:t>
            </a:r>
          </a:p>
          <a:p>
            <a:pPr indent="-342900" lvl="1" marL="914400" rtl="0">
              <a:lnSpc>
                <a:spcPct val="115000"/>
              </a:lnSpc>
              <a:spcBef>
                <a:spcPts val="0"/>
              </a:spcBef>
              <a:spcAft>
                <a:spcPts val="1600"/>
              </a:spcAft>
              <a:buClr>
                <a:srgbClr val="F3F3F3"/>
              </a:buClr>
              <a:buSzPts val="1800"/>
              <a:buFont typeface="Average"/>
              <a:buChar char="○"/>
            </a:pPr>
            <a:r>
              <a:rPr lang="en" sz="1800">
                <a:solidFill>
                  <a:srgbClr val="F3F3F3"/>
                </a:solidFill>
                <a:latin typeface="Average"/>
                <a:ea typeface="Average"/>
                <a:cs typeface="Average"/>
                <a:sym typeface="Average"/>
              </a:rPr>
              <a:t>Potential cost of $150 billion per year</a:t>
            </a: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4" name="Shape 344"/>
        <p:cNvGrpSpPr/>
        <p:nvPr/>
      </p:nvGrpSpPr>
      <p:grpSpPr>
        <a:xfrm>
          <a:off x="0" y="0"/>
          <a:ext cx="0" cy="0"/>
          <a:chOff x="0" y="0"/>
          <a:chExt cx="0" cy="0"/>
        </a:xfrm>
      </p:grpSpPr>
      <p:pic>
        <p:nvPicPr>
          <p:cNvPr id="345" name="Shape 345"/>
          <p:cNvPicPr preferRelativeResize="0"/>
          <p:nvPr/>
        </p:nvPicPr>
        <p:blipFill>
          <a:blip r:embed="rId3">
            <a:alphaModFix/>
          </a:blip>
          <a:stretch>
            <a:fillRect/>
          </a:stretch>
        </p:blipFill>
        <p:spPr>
          <a:xfrm>
            <a:off x="1337913" y="1207328"/>
            <a:ext cx="6468175" cy="1174875"/>
          </a:xfrm>
          <a:prstGeom prst="rect">
            <a:avLst/>
          </a:prstGeom>
          <a:noFill/>
          <a:ln>
            <a:noFill/>
          </a:ln>
        </p:spPr>
      </p:pic>
      <p:pic>
        <p:nvPicPr>
          <p:cNvPr id="346" name="Shape 346"/>
          <p:cNvPicPr preferRelativeResize="0"/>
          <p:nvPr/>
        </p:nvPicPr>
        <p:blipFill>
          <a:blip r:embed="rId4">
            <a:alphaModFix/>
          </a:blip>
          <a:stretch>
            <a:fillRect/>
          </a:stretch>
        </p:blipFill>
        <p:spPr>
          <a:xfrm>
            <a:off x="2238162" y="2571800"/>
            <a:ext cx="4366049" cy="2468700"/>
          </a:xfrm>
          <a:prstGeom prst="rect">
            <a:avLst/>
          </a:prstGeom>
          <a:noFill/>
          <a:ln>
            <a:noFill/>
          </a:ln>
        </p:spPr>
      </p:pic>
      <p:sp>
        <p:nvSpPr>
          <p:cNvPr id="347" name="Shape 347"/>
          <p:cNvSpPr txBox="1"/>
          <p:nvPr>
            <p:ph type="title"/>
          </p:nvPr>
        </p:nvSpPr>
        <p:spPr>
          <a:xfrm>
            <a:off x="311700" y="445025"/>
            <a:ext cx="8520600" cy="572700"/>
          </a:xfrm>
          <a:prstGeom prst="rect">
            <a:avLst/>
          </a:prstGeom>
        </p:spPr>
        <p:txBody>
          <a:bodyPr anchorCtr="0" anchor="ctr" bIns="91425" lIns="91425" rIns="91425" wrap="square" tIns="91425">
            <a:noAutofit/>
          </a:bodyPr>
          <a:lstStyle/>
          <a:p>
            <a:pPr indent="0" lvl="0" marL="0" rtl="0">
              <a:spcBef>
                <a:spcPts val="0"/>
              </a:spcBef>
              <a:buNone/>
            </a:pPr>
            <a:r>
              <a:rPr lang="en" sz="2800"/>
              <a:t>Additional Visualizations</a:t>
            </a: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1" name="Shape 351"/>
        <p:cNvGrpSpPr/>
        <p:nvPr/>
      </p:nvGrpSpPr>
      <p:grpSpPr>
        <a:xfrm>
          <a:off x="0" y="0"/>
          <a:ext cx="0" cy="0"/>
          <a:chOff x="0" y="0"/>
          <a:chExt cx="0" cy="0"/>
        </a:xfrm>
      </p:grpSpPr>
      <p:sp>
        <p:nvSpPr>
          <p:cNvPr id="352" name="Shape 352"/>
          <p:cNvSpPr txBox="1"/>
          <p:nvPr>
            <p:ph type="title"/>
          </p:nvPr>
        </p:nvSpPr>
        <p:spPr>
          <a:xfrm>
            <a:off x="311700" y="445025"/>
            <a:ext cx="8520600" cy="572700"/>
          </a:xfrm>
          <a:prstGeom prst="rect">
            <a:avLst/>
          </a:prstGeom>
        </p:spPr>
        <p:txBody>
          <a:bodyPr anchorCtr="0" anchor="t" bIns="91425" lIns="91425" rIns="91425" wrap="square" tIns="91425">
            <a:noAutofit/>
          </a:bodyPr>
          <a:lstStyle/>
          <a:p>
            <a:pPr indent="0" lvl="0" marL="0">
              <a:spcBef>
                <a:spcPts val="0"/>
              </a:spcBef>
              <a:buNone/>
            </a:pPr>
            <a:r>
              <a:rPr lang="en"/>
              <a:t>Reference of Previous Work</a:t>
            </a:r>
          </a:p>
        </p:txBody>
      </p:sp>
      <p:sp>
        <p:nvSpPr>
          <p:cNvPr id="353" name="Shape 353"/>
          <p:cNvSpPr txBox="1"/>
          <p:nvPr/>
        </p:nvSpPr>
        <p:spPr>
          <a:xfrm>
            <a:off x="233725" y="1646100"/>
            <a:ext cx="2748900" cy="2647800"/>
          </a:xfrm>
          <a:prstGeom prst="rect">
            <a:avLst/>
          </a:prstGeom>
          <a:noFill/>
          <a:ln cap="flat" cmpd="sng" w="9525">
            <a:solidFill>
              <a:srgbClr val="000000"/>
            </a:solidFill>
            <a:prstDash val="solid"/>
            <a:round/>
            <a:headEnd len="med" w="med" type="none"/>
            <a:tailEnd len="med" w="med" type="none"/>
          </a:ln>
        </p:spPr>
        <p:txBody>
          <a:bodyPr anchorCtr="0" anchor="t" bIns="91425" lIns="91425" rIns="91425" wrap="square" tIns="91425">
            <a:noAutofit/>
          </a:bodyPr>
          <a:lstStyle/>
          <a:p>
            <a:pPr indent="0" lvl="0" marL="0" rtl="0">
              <a:spcBef>
                <a:spcPts val="0"/>
              </a:spcBef>
              <a:buNone/>
            </a:pPr>
            <a:r>
              <a:rPr b="1" lang="en">
                <a:solidFill>
                  <a:srgbClr val="FFFFFF"/>
                </a:solidFill>
                <a:latin typeface="Average"/>
                <a:ea typeface="Average"/>
                <a:cs typeface="Average"/>
                <a:sym typeface="Average"/>
              </a:rPr>
              <a:t>High-speed winds</a:t>
            </a:r>
            <a:r>
              <a:rPr lang="en">
                <a:solidFill>
                  <a:srgbClr val="FFFFFF"/>
                </a:solidFill>
                <a:latin typeface="Average"/>
                <a:ea typeface="Average"/>
                <a:cs typeface="Average"/>
                <a:sym typeface="Average"/>
              </a:rPr>
              <a:t> during a thunderstorm may cause trees around an electric grid to crash into the distribution system feeders causing an outage in that area. </a:t>
            </a:r>
            <a:r>
              <a:rPr lang="en" u="sng">
                <a:solidFill>
                  <a:srgbClr val="FFFFFF"/>
                </a:solidFill>
                <a:latin typeface="Average"/>
                <a:ea typeface="Average"/>
                <a:cs typeface="Average"/>
                <a:sym typeface="Average"/>
                <a:hlinkClick r:id="rId3"/>
              </a:rPr>
              <a:t>This model</a:t>
            </a:r>
            <a:r>
              <a:rPr lang="en">
                <a:solidFill>
                  <a:srgbClr val="FFFFFF"/>
                </a:solidFill>
                <a:latin typeface="Average"/>
                <a:ea typeface="Average"/>
                <a:cs typeface="Average"/>
                <a:sym typeface="Average"/>
              </a:rPr>
              <a:t> predicts potential vulnerability to ensure the trees in the most critical areas with the highest risk to be trimmed first.</a:t>
            </a:r>
          </a:p>
        </p:txBody>
      </p:sp>
      <p:sp>
        <p:nvSpPr>
          <p:cNvPr id="354" name="Shape 354"/>
          <p:cNvSpPr txBox="1"/>
          <p:nvPr/>
        </p:nvSpPr>
        <p:spPr>
          <a:xfrm>
            <a:off x="3197550" y="1646100"/>
            <a:ext cx="2748900" cy="2647800"/>
          </a:xfrm>
          <a:prstGeom prst="rect">
            <a:avLst/>
          </a:prstGeom>
          <a:noFill/>
          <a:ln cap="flat" cmpd="sng" w="9525">
            <a:solidFill>
              <a:srgbClr val="000000"/>
            </a:solidFill>
            <a:prstDash val="solid"/>
            <a:round/>
            <a:headEnd len="med" w="med" type="none"/>
            <a:tailEnd len="med" w="med" type="none"/>
          </a:ln>
        </p:spPr>
        <p:txBody>
          <a:bodyPr anchorCtr="0" anchor="t" bIns="91425" lIns="91425" rIns="91425" wrap="square" tIns="91425">
            <a:noAutofit/>
          </a:bodyPr>
          <a:lstStyle/>
          <a:p>
            <a:pPr indent="0" lvl="0" marL="0" rtl="0">
              <a:spcBef>
                <a:spcPts val="0"/>
              </a:spcBef>
              <a:buNone/>
            </a:pPr>
            <a:r>
              <a:rPr lang="en">
                <a:solidFill>
                  <a:srgbClr val="FFFFFF"/>
                </a:solidFill>
                <a:latin typeface="Average"/>
                <a:ea typeface="Average"/>
                <a:cs typeface="Average"/>
                <a:sym typeface="Average"/>
              </a:rPr>
              <a:t>“Power outages in the distribution system are primarily caused by </a:t>
            </a:r>
            <a:r>
              <a:rPr b="1" lang="en">
                <a:solidFill>
                  <a:srgbClr val="FFFFFF"/>
                </a:solidFill>
                <a:latin typeface="Average"/>
                <a:ea typeface="Average"/>
                <a:cs typeface="Average"/>
                <a:sym typeface="Average"/>
              </a:rPr>
              <a:t>wind blowing trees and limbs onto power lines</a:t>
            </a:r>
            <a:r>
              <a:rPr lang="en">
                <a:solidFill>
                  <a:srgbClr val="FFFFFF"/>
                </a:solidFill>
                <a:latin typeface="Average"/>
                <a:ea typeface="Average"/>
                <a:cs typeface="Average"/>
                <a:sym typeface="Average"/>
              </a:rPr>
              <a:t>,” says Guikema. “Therefore, </a:t>
            </a:r>
            <a:r>
              <a:rPr lang="en" u="sng">
                <a:solidFill>
                  <a:srgbClr val="FFFFFF"/>
                </a:solidFill>
                <a:latin typeface="Average"/>
                <a:ea typeface="Average"/>
                <a:cs typeface="Average"/>
                <a:sym typeface="Average"/>
                <a:hlinkClick r:id="rId4"/>
              </a:rPr>
              <a:t>our model</a:t>
            </a:r>
            <a:r>
              <a:rPr lang="en">
                <a:solidFill>
                  <a:srgbClr val="FFFFFF"/>
                </a:solidFill>
                <a:latin typeface="Average"/>
                <a:ea typeface="Average"/>
                <a:cs typeface="Average"/>
                <a:sym typeface="Average"/>
              </a:rPr>
              <a:t> includes a number of different measures of </a:t>
            </a:r>
            <a:r>
              <a:rPr b="1" lang="en">
                <a:solidFill>
                  <a:srgbClr val="FFFFFF"/>
                </a:solidFill>
                <a:latin typeface="Average"/>
                <a:ea typeface="Average"/>
                <a:cs typeface="Average"/>
                <a:sym typeface="Average"/>
              </a:rPr>
              <a:t>wind, the type of trees, and the soil moisture conditions</a:t>
            </a:r>
            <a:r>
              <a:rPr lang="en">
                <a:solidFill>
                  <a:srgbClr val="FFFFFF"/>
                </a:solidFill>
                <a:latin typeface="Average"/>
                <a:ea typeface="Average"/>
                <a:cs typeface="Average"/>
                <a:sym typeface="Average"/>
              </a:rPr>
              <a:t>, which provides a measure of the stability of the soil and the likelihood of a tree being uprooted.”</a:t>
            </a:r>
          </a:p>
        </p:txBody>
      </p:sp>
      <p:sp>
        <p:nvSpPr>
          <p:cNvPr id="355" name="Shape 355"/>
          <p:cNvSpPr txBox="1"/>
          <p:nvPr/>
        </p:nvSpPr>
        <p:spPr>
          <a:xfrm>
            <a:off x="6161375" y="1646100"/>
            <a:ext cx="2748900" cy="2647800"/>
          </a:xfrm>
          <a:prstGeom prst="rect">
            <a:avLst/>
          </a:prstGeom>
          <a:noFill/>
          <a:ln cap="flat" cmpd="sng" w="9525">
            <a:solidFill>
              <a:srgbClr val="000000"/>
            </a:solidFill>
            <a:prstDash val="solid"/>
            <a:round/>
            <a:headEnd len="med" w="med" type="none"/>
            <a:tailEnd len="med" w="med" type="none"/>
          </a:ln>
        </p:spPr>
        <p:txBody>
          <a:bodyPr anchorCtr="0" anchor="t" bIns="91425" lIns="91425" rIns="91425" wrap="square" tIns="91425">
            <a:noAutofit/>
          </a:bodyPr>
          <a:lstStyle/>
          <a:p>
            <a:pPr indent="0" lvl="0" marL="0" rtl="0">
              <a:spcBef>
                <a:spcPts val="0"/>
              </a:spcBef>
              <a:buNone/>
            </a:pPr>
            <a:r>
              <a:rPr lang="en">
                <a:solidFill>
                  <a:srgbClr val="FFFFFF"/>
                </a:solidFill>
                <a:latin typeface="Average"/>
                <a:ea typeface="Average"/>
                <a:cs typeface="Average"/>
                <a:sym typeface="Average"/>
              </a:rPr>
              <a:t>A group of researchers led by Seth Guikema at the University of Michigan </a:t>
            </a:r>
            <a:r>
              <a:rPr lang="en" u="sng">
                <a:solidFill>
                  <a:srgbClr val="FFFFFF"/>
                </a:solidFill>
                <a:latin typeface="Average"/>
                <a:ea typeface="Average"/>
                <a:cs typeface="Average"/>
                <a:sym typeface="Average"/>
                <a:hlinkClick r:id="rId5"/>
              </a:rPr>
              <a:t>has created a model</a:t>
            </a:r>
            <a:r>
              <a:rPr lang="en">
                <a:solidFill>
                  <a:srgbClr val="FFFFFF"/>
                </a:solidFill>
                <a:latin typeface="Average"/>
                <a:ea typeface="Average"/>
                <a:cs typeface="Average"/>
                <a:sym typeface="Average"/>
              </a:rPr>
              <a:t> that predicts the number of power outages “based on </a:t>
            </a:r>
            <a:r>
              <a:rPr b="1" lang="en">
                <a:solidFill>
                  <a:srgbClr val="FFFFFF"/>
                </a:solidFill>
                <a:latin typeface="Average"/>
                <a:ea typeface="Average"/>
                <a:cs typeface="Average"/>
                <a:sym typeface="Average"/>
              </a:rPr>
              <a:t>wind speed estimates, population density, soil moisture levels, drought indices, and information about trees in each census tract.</a:t>
            </a:r>
            <a:r>
              <a:rPr lang="en">
                <a:solidFill>
                  <a:srgbClr val="FFFFFF"/>
                </a:solidFill>
                <a:latin typeface="Average"/>
                <a:ea typeface="Average"/>
                <a:cs typeface="Average"/>
                <a:sym typeface="Average"/>
              </a:rPr>
              <a:t>”</a:t>
            </a: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2"/>
        </a:solidFill>
      </p:bgPr>
    </p:bg>
    <p:spTree>
      <p:nvGrpSpPr>
        <p:cNvPr id="359" name="Shape 359"/>
        <p:cNvGrpSpPr/>
        <p:nvPr/>
      </p:nvGrpSpPr>
      <p:grpSpPr>
        <a:xfrm>
          <a:off x="0" y="0"/>
          <a:ext cx="0" cy="0"/>
          <a:chOff x="0" y="0"/>
          <a:chExt cx="0" cy="0"/>
        </a:xfrm>
      </p:grpSpPr>
      <p:sp>
        <p:nvSpPr>
          <p:cNvPr id="360" name="Shape 360"/>
          <p:cNvSpPr txBox="1"/>
          <p:nvPr/>
        </p:nvSpPr>
        <p:spPr>
          <a:xfrm>
            <a:off x="5953000" y="4218538"/>
            <a:ext cx="3030600" cy="529800"/>
          </a:xfrm>
          <a:prstGeom prst="rect">
            <a:avLst/>
          </a:prstGeom>
          <a:noFill/>
          <a:ln>
            <a:noFill/>
          </a:ln>
        </p:spPr>
        <p:txBody>
          <a:bodyPr anchorCtr="0" anchor="b" bIns="91425" lIns="91425" rIns="91425" wrap="square" tIns="91425">
            <a:noAutofit/>
          </a:bodyPr>
          <a:lstStyle/>
          <a:p>
            <a:pPr indent="0" lvl="0" marL="0" rtl="0">
              <a:spcBef>
                <a:spcPts val="0"/>
              </a:spcBef>
              <a:buNone/>
            </a:pPr>
            <a:r>
              <a:rPr lang="en"/>
              <a:t>5</a:t>
            </a:r>
            <a:r>
              <a:rPr lang="en"/>
              <a:t>) surface predictions in viz layer</a:t>
            </a:r>
          </a:p>
        </p:txBody>
      </p:sp>
      <p:sp>
        <p:nvSpPr>
          <p:cNvPr id="361" name="Shape 361"/>
          <p:cNvSpPr txBox="1"/>
          <p:nvPr>
            <p:ph type="title"/>
          </p:nvPr>
        </p:nvSpPr>
        <p:spPr>
          <a:xfrm>
            <a:off x="311700" y="445025"/>
            <a:ext cx="4831800" cy="572700"/>
          </a:xfrm>
          <a:prstGeom prst="rect">
            <a:avLst/>
          </a:prstGeom>
        </p:spPr>
        <p:txBody>
          <a:bodyPr anchorCtr="0" anchor="t" bIns="91425" lIns="91425" rIns="91425" wrap="square" tIns="91425">
            <a:noAutofit/>
          </a:bodyPr>
          <a:lstStyle/>
          <a:p>
            <a:pPr indent="0" lvl="0" marL="0" rtl="0">
              <a:spcBef>
                <a:spcPts val="0"/>
              </a:spcBef>
              <a:buNone/>
            </a:pPr>
            <a:r>
              <a:rPr lang="en">
                <a:solidFill>
                  <a:schemeClr val="lt1"/>
                </a:solidFill>
              </a:rPr>
              <a:t>Solution Architecture Draft</a:t>
            </a:r>
          </a:p>
        </p:txBody>
      </p:sp>
      <p:pic>
        <p:nvPicPr>
          <p:cNvPr id="362" name="Shape 362"/>
          <p:cNvPicPr preferRelativeResize="0"/>
          <p:nvPr/>
        </p:nvPicPr>
        <p:blipFill>
          <a:blip r:embed="rId3">
            <a:alphaModFix/>
          </a:blip>
          <a:stretch>
            <a:fillRect/>
          </a:stretch>
        </p:blipFill>
        <p:spPr>
          <a:xfrm>
            <a:off x="2078106" y="2351377"/>
            <a:ext cx="1791159" cy="496706"/>
          </a:xfrm>
          <a:prstGeom prst="rect">
            <a:avLst/>
          </a:prstGeom>
          <a:noFill/>
          <a:ln>
            <a:noFill/>
          </a:ln>
        </p:spPr>
      </p:pic>
      <p:pic>
        <p:nvPicPr>
          <p:cNvPr id="363" name="Shape 363"/>
          <p:cNvPicPr preferRelativeResize="0"/>
          <p:nvPr/>
        </p:nvPicPr>
        <p:blipFill>
          <a:blip r:embed="rId4">
            <a:alphaModFix/>
          </a:blip>
          <a:stretch>
            <a:fillRect/>
          </a:stretch>
        </p:blipFill>
        <p:spPr>
          <a:xfrm>
            <a:off x="2078100" y="1191429"/>
            <a:ext cx="1791159" cy="461449"/>
          </a:xfrm>
          <a:prstGeom prst="rect">
            <a:avLst/>
          </a:prstGeom>
          <a:noFill/>
          <a:ln>
            <a:noFill/>
          </a:ln>
        </p:spPr>
      </p:pic>
      <p:cxnSp>
        <p:nvCxnSpPr>
          <p:cNvPr id="364" name="Shape 364"/>
          <p:cNvCxnSpPr/>
          <p:nvPr/>
        </p:nvCxnSpPr>
        <p:spPr>
          <a:xfrm>
            <a:off x="3294600" y="2910413"/>
            <a:ext cx="445200" cy="0"/>
          </a:xfrm>
          <a:prstGeom prst="straightConnector1">
            <a:avLst/>
          </a:prstGeom>
          <a:noFill/>
          <a:ln cap="flat" cmpd="sng" w="28575">
            <a:solidFill>
              <a:schemeClr val="dk2"/>
            </a:solidFill>
            <a:prstDash val="solid"/>
            <a:round/>
            <a:headEnd len="lg" w="lg" type="none"/>
            <a:tailEnd len="lg" w="lg" type="triangle"/>
          </a:ln>
        </p:spPr>
      </p:cxnSp>
      <p:cxnSp>
        <p:nvCxnSpPr>
          <p:cNvPr id="365" name="Shape 365"/>
          <p:cNvCxnSpPr/>
          <p:nvPr/>
        </p:nvCxnSpPr>
        <p:spPr>
          <a:xfrm>
            <a:off x="3304425" y="1835713"/>
            <a:ext cx="445200" cy="0"/>
          </a:xfrm>
          <a:prstGeom prst="straightConnector1">
            <a:avLst/>
          </a:prstGeom>
          <a:noFill/>
          <a:ln cap="flat" cmpd="sng" w="28575">
            <a:solidFill>
              <a:schemeClr val="dk2"/>
            </a:solidFill>
            <a:prstDash val="solid"/>
            <a:round/>
            <a:headEnd len="lg" w="lg" type="none"/>
            <a:tailEnd len="lg" w="lg" type="triangle"/>
          </a:ln>
        </p:spPr>
      </p:cxnSp>
      <p:sp>
        <p:nvSpPr>
          <p:cNvPr id="366" name="Shape 366"/>
          <p:cNvSpPr txBox="1"/>
          <p:nvPr/>
        </p:nvSpPr>
        <p:spPr>
          <a:xfrm>
            <a:off x="2702400" y="2848083"/>
            <a:ext cx="592200" cy="269400"/>
          </a:xfrm>
          <a:prstGeom prst="rect">
            <a:avLst/>
          </a:prstGeom>
          <a:noFill/>
          <a:ln>
            <a:noFill/>
          </a:ln>
        </p:spPr>
        <p:txBody>
          <a:bodyPr anchorCtr="0" anchor="b" bIns="91425" lIns="91425" rIns="91425" wrap="square" tIns="91425">
            <a:noAutofit/>
          </a:bodyPr>
          <a:lstStyle/>
          <a:p>
            <a:pPr indent="0" lvl="0" marL="0" rtl="0">
              <a:spcBef>
                <a:spcPts val="0"/>
              </a:spcBef>
              <a:buNone/>
            </a:pPr>
            <a:r>
              <a:rPr lang="en"/>
              <a:t>csv</a:t>
            </a:r>
          </a:p>
        </p:txBody>
      </p:sp>
      <p:sp>
        <p:nvSpPr>
          <p:cNvPr id="367" name="Shape 367"/>
          <p:cNvSpPr txBox="1"/>
          <p:nvPr/>
        </p:nvSpPr>
        <p:spPr>
          <a:xfrm>
            <a:off x="3845325" y="1855263"/>
            <a:ext cx="494700" cy="163200"/>
          </a:xfrm>
          <a:prstGeom prst="rect">
            <a:avLst/>
          </a:prstGeom>
          <a:noFill/>
          <a:ln>
            <a:noFill/>
          </a:ln>
        </p:spPr>
        <p:txBody>
          <a:bodyPr anchorCtr="0" anchor="b" bIns="91425" lIns="91425" rIns="91425" wrap="square" tIns="91425">
            <a:noAutofit/>
          </a:bodyPr>
          <a:lstStyle/>
          <a:p>
            <a:pPr indent="0" lvl="0" marL="0" rtl="0">
              <a:spcBef>
                <a:spcPts val="0"/>
              </a:spcBef>
              <a:buNone/>
            </a:pPr>
            <a:r>
              <a:rPr lang="en"/>
              <a:t>csv</a:t>
            </a:r>
          </a:p>
        </p:txBody>
      </p:sp>
      <p:pic>
        <p:nvPicPr>
          <p:cNvPr id="368" name="Shape 368"/>
          <p:cNvPicPr preferRelativeResize="0"/>
          <p:nvPr/>
        </p:nvPicPr>
        <p:blipFill>
          <a:blip r:embed="rId5">
            <a:alphaModFix/>
          </a:blip>
          <a:stretch>
            <a:fillRect/>
          </a:stretch>
        </p:blipFill>
        <p:spPr>
          <a:xfrm>
            <a:off x="5953000" y="665675"/>
            <a:ext cx="1825950" cy="971250"/>
          </a:xfrm>
          <a:prstGeom prst="rect">
            <a:avLst/>
          </a:prstGeom>
          <a:noFill/>
          <a:ln>
            <a:noFill/>
          </a:ln>
        </p:spPr>
      </p:pic>
      <p:sp>
        <p:nvSpPr>
          <p:cNvPr id="369" name="Shape 369"/>
          <p:cNvSpPr txBox="1"/>
          <p:nvPr/>
        </p:nvSpPr>
        <p:spPr>
          <a:xfrm>
            <a:off x="3799625" y="2926838"/>
            <a:ext cx="709200" cy="163200"/>
          </a:xfrm>
          <a:prstGeom prst="rect">
            <a:avLst/>
          </a:prstGeom>
          <a:noFill/>
          <a:ln>
            <a:noFill/>
          </a:ln>
        </p:spPr>
        <p:txBody>
          <a:bodyPr anchorCtr="0" anchor="b" bIns="91425" lIns="91425" rIns="91425" wrap="square" tIns="91425">
            <a:noAutofit/>
          </a:bodyPr>
          <a:lstStyle/>
          <a:p>
            <a:pPr indent="0" lvl="0" marL="0" rtl="0">
              <a:spcBef>
                <a:spcPts val="0"/>
              </a:spcBef>
              <a:buNone/>
            </a:pPr>
            <a:r>
              <a:rPr lang="en"/>
              <a:t>RDD</a:t>
            </a:r>
          </a:p>
        </p:txBody>
      </p:sp>
      <p:sp>
        <p:nvSpPr>
          <p:cNvPr id="370" name="Shape 370"/>
          <p:cNvSpPr txBox="1"/>
          <p:nvPr/>
        </p:nvSpPr>
        <p:spPr>
          <a:xfrm>
            <a:off x="2702400" y="1652867"/>
            <a:ext cx="639600" cy="365700"/>
          </a:xfrm>
          <a:prstGeom prst="rect">
            <a:avLst/>
          </a:prstGeom>
          <a:noFill/>
          <a:ln>
            <a:noFill/>
          </a:ln>
        </p:spPr>
        <p:txBody>
          <a:bodyPr anchorCtr="0" anchor="b" bIns="91425" lIns="91425" rIns="91425" wrap="square" tIns="91425">
            <a:noAutofit/>
          </a:bodyPr>
          <a:lstStyle/>
          <a:p>
            <a:pPr indent="0" lvl="0" marL="0" rtl="0">
              <a:spcBef>
                <a:spcPts val="0"/>
              </a:spcBef>
              <a:buNone/>
            </a:pPr>
            <a:r>
              <a:rPr lang="en"/>
              <a:t>x</a:t>
            </a:r>
            <a:r>
              <a:rPr lang="en"/>
              <a:t>lsx</a:t>
            </a:r>
          </a:p>
        </p:txBody>
      </p:sp>
      <p:sp>
        <p:nvSpPr>
          <p:cNvPr id="371" name="Shape 371"/>
          <p:cNvSpPr txBox="1"/>
          <p:nvPr/>
        </p:nvSpPr>
        <p:spPr>
          <a:xfrm>
            <a:off x="4843350" y="1652875"/>
            <a:ext cx="592200" cy="365700"/>
          </a:xfrm>
          <a:prstGeom prst="rect">
            <a:avLst/>
          </a:prstGeom>
          <a:noFill/>
          <a:ln>
            <a:noFill/>
          </a:ln>
        </p:spPr>
        <p:txBody>
          <a:bodyPr anchorCtr="0" anchor="b" bIns="91425" lIns="91425" rIns="91425" wrap="square" tIns="91425">
            <a:noAutofit/>
          </a:bodyPr>
          <a:lstStyle/>
          <a:p>
            <a:pPr indent="0" lvl="0" marL="0" rtl="0">
              <a:spcBef>
                <a:spcPts val="0"/>
              </a:spcBef>
              <a:buNone/>
            </a:pPr>
            <a:r>
              <a:rPr lang="en"/>
              <a:t>RDD</a:t>
            </a:r>
          </a:p>
        </p:txBody>
      </p:sp>
      <p:cxnSp>
        <p:nvCxnSpPr>
          <p:cNvPr id="372" name="Shape 372"/>
          <p:cNvCxnSpPr/>
          <p:nvPr/>
        </p:nvCxnSpPr>
        <p:spPr>
          <a:xfrm>
            <a:off x="4305475" y="1835725"/>
            <a:ext cx="445200" cy="0"/>
          </a:xfrm>
          <a:prstGeom prst="straightConnector1">
            <a:avLst/>
          </a:prstGeom>
          <a:noFill/>
          <a:ln cap="flat" cmpd="sng" w="28575">
            <a:solidFill>
              <a:schemeClr val="dk2"/>
            </a:solidFill>
            <a:prstDash val="solid"/>
            <a:round/>
            <a:headEnd len="lg" w="lg" type="none"/>
            <a:tailEnd len="lg" w="lg" type="triangle"/>
          </a:ln>
        </p:spPr>
      </p:cxnSp>
      <p:pic>
        <p:nvPicPr>
          <p:cNvPr id="373" name="Shape 373"/>
          <p:cNvPicPr preferRelativeResize="0"/>
          <p:nvPr/>
        </p:nvPicPr>
        <p:blipFill>
          <a:blip r:embed="rId6">
            <a:alphaModFix/>
          </a:blip>
          <a:stretch>
            <a:fillRect/>
          </a:stretch>
        </p:blipFill>
        <p:spPr>
          <a:xfrm>
            <a:off x="2264988" y="3824525"/>
            <a:ext cx="1879475" cy="529850"/>
          </a:xfrm>
          <a:prstGeom prst="rect">
            <a:avLst/>
          </a:prstGeom>
          <a:noFill/>
          <a:ln>
            <a:noFill/>
          </a:ln>
        </p:spPr>
      </p:pic>
      <p:cxnSp>
        <p:nvCxnSpPr>
          <p:cNvPr id="374" name="Shape 374"/>
          <p:cNvCxnSpPr/>
          <p:nvPr/>
        </p:nvCxnSpPr>
        <p:spPr>
          <a:xfrm>
            <a:off x="3304425" y="4677963"/>
            <a:ext cx="445200" cy="0"/>
          </a:xfrm>
          <a:prstGeom prst="straightConnector1">
            <a:avLst/>
          </a:prstGeom>
          <a:noFill/>
          <a:ln cap="flat" cmpd="sng" w="28575">
            <a:solidFill>
              <a:schemeClr val="dk2"/>
            </a:solidFill>
            <a:prstDash val="solid"/>
            <a:round/>
            <a:headEnd len="lg" w="lg" type="none"/>
            <a:tailEnd len="lg" w="lg" type="triangle"/>
          </a:ln>
        </p:spPr>
      </p:cxnSp>
      <p:sp>
        <p:nvSpPr>
          <p:cNvPr id="375" name="Shape 375"/>
          <p:cNvSpPr txBox="1"/>
          <p:nvPr/>
        </p:nvSpPr>
        <p:spPr>
          <a:xfrm>
            <a:off x="3845325" y="4364025"/>
            <a:ext cx="592200" cy="496800"/>
          </a:xfrm>
          <a:prstGeom prst="rect">
            <a:avLst/>
          </a:prstGeom>
          <a:noFill/>
          <a:ln>
            <a:noFill/>
          </a:ln>
        </p:spPr>
        <p:txBody>
          <a:bodyPr anchorCtr="0" anchor="b" bIns="91425" lIns="91425" rIns="91425" wrap="square" tIns="91425">
            <a:noAutofit/>
          </a:bodyPr>
          <a:lstStyle/>
          <a:p>
            <a:pPr indent="0" lvl="0" marL="0" rtl="0">
              <a:spcBef>
                <a:spcPts val="0"/>
              </a:spcBef>
              <a:buNone/>
            </a:pPr>
            <a:r>
              <a:rPr lang="en"/>
              <a:t>r</a:t>
            </a:r>
            <a:r>
              <a:rPr lang="en"/>
              <a:t>aw data</a:t>
            </a:r>
          </a:p>
        </p:txBody>
      </p:sp>
      <p:sp>
        <p:nvSpPr>
          <p:cNvPr id="376" name="Shape 376"/>
          <p:cNvSpPr txBox="1"/>
          <p:nvPr/>
        </p:nvSpPr>
        <p:spPr>
          <a:xfrm>
            <a:off x="2702400" y="4495117"/>
            <a:ext cx="639600" cy="365700"/>
          </a:xfrm>
          <a:prstGeom prst="rect">
            <a:avLst/>
          </a:prstGeom>
          <a:noFill/>
          <a:ln>
            <a:noFill/>
          </a:ln>
        </p:spPr>
        <p:txBody>
          <a:bodyPr anchorCtr="0" anchor="b" bIns="91425" lIns="91425" rIns="91425" wrap="square" tIns="91425">
            <a:noAutofit/>
          </a:bodyPr>
          <a:lstStyle/>
          <a:p>
            <a:pPr indent="0" lvl="0" marL="0" rtl="0">
              <a:spcBef>
                <a:spcPts val="0"/>
              </a:spcBef>
              <a:buNone/>
            </a:pPr>
            <a:r>
              <a:rPr lang="en"/>
              <a:t>json</a:t>
            </a:r>
          </a:p>
        </p:txBody>
      </p:sp>
      <p:sp>
        <p:nvSpPr>
          <p:cNvPr id="377" name="Shape 377"/>
          <p:cNvSpPr txBox="1"/>
          <p:nvPr/>
        </p:nvSpPr>
        <p:spPr>
          <a:xfrm>
            <a:off x="4843350" y="4495125"/>
            <a:ext cx="592200" cy="365700"/>
          </a:xfrm>
          <a:prstGeom prst="rect">
            <a:avLst/>
          </a:prstGeom>
          <a:noFill/>
          <a:ln>
            <a:noFill/>
          </a:ln>
        </p:spPr>
        <p:txBody>
          <a:bodyPr anchorCtr="0" anchor="b" bIns="91425" lIns="91425" rIns="91425" wrap="square" tIns="91425">
            <a:noAutofit/>
          </a:bodyPr>
          <a:lstStyle/>
          <a:p>
            <a:pPr indent="0" lvl="0" marL="0" rtl="0">
              <a:spcBef>
                <a:spcPts val="0"/>
              </a:spcBef>
              <a:buNone/>
            </a:pPr>
            <a:r>
              <a:rPr lang="en"/>
              <a:t>RDD</a:t>
            </a:r>
          </a:p>
        </p:txBody>
      </p:sp>
      <p:cxnSp>
        <p:nvCxnSpPr>
          <p:cNvPr id="378" name="Shape 378"/>
          <p:cNvCxnSpPr/>
          <p:nvPr/>
        </p:nvCxnSpPr>
        <p:spPr>
          <a:xfrm>
            <a:off x="4435125" y="4677975"/>
            <a:ext cx="445200" cy="0"/>
          </a:xfrm>
          <a:prstGeom prst="straightConnector1">
            <a:avLst/>
          </a:prstGeom>
          <a:noFill/>
          <a:ln cap="flat" cmpd="sng" w="28575">
            <a:solidFill>
              <a:schemeClr val="dk2"/>
            </a:solidFill>
            <a:prstDash val="solid"/>
            <a:round/>
            <a:headEnd len="lg" w="lg" type="none"/>
            <a:tailEnd len="lg" w="lg" type="triangle"/>
          </a:ln>
        </p:spPr>
      </p:cxnSp>
      <p:sp>
        <p:nvSpPr>
          <p:cNvPr id="379" name="Shape 379"/>
          <p:cNvSpPr txBox="1"/>
          <p:nvPr>
            <p:ph type="title"/>
          </p:nvPr>
        </p:nvSpPr>
        <p:spPr>
          <a:xfrm>
            <a:off x="-232625" y="1609875"/>
            <a:ext cx="2078100" cy="1082400"/>
          </a:xfrm>
          <a:prstGeom prst="rect">
            <a:avLst/>
          </a:prstGeom>
        </p:spPr>
        <p:txBody>
          <a:bodyPr anchorCtr="0" anchor="t" bIns="91425" lIns="91425" rIns="91425" wrap="square" tIns="91425">
            <a:noAutofit/>
          </a:bodyPr>
          <a:lstStyle/>
          <a:p>
            <a:pPr indent="0" lvl="0" marL="0" rtl="0" algn="ctr">
              <a:spcBef>
                <a:spcPts val="0"/>
              </a:spcBef>
              <a:buNone/>
            </a:pPr>
            <a:r>
              <a:rPr lang="en">
                <a:solidFill>
                  <a:schemeClr val="lt1"/>
                </a:solidFill>
              </a:rPr>
              <a:t>Learning</a:t>
            </a:r>
            <a:r>
              <a:rPr lang="en">
                <a:solidFill>
                  <a:schemeClr val="lt1"/>
                </a:solidFill>
              </a:rPr>
              <a:t> Data</a:t>
            </a:r>
          </a:p>
        </p:txBody>
      </p:sp>
      <p:sp>
        <p:nvSpPr>
          <p:cNvPr id="380" name="Shape 380"/>
          <p:cNvSpPr txBox="1"/>
          <p:nvPr>
            <p:ph type="title"/>
          </p:nvPr>
        </p:nvSpPr>
        <p:spPr>
          <a:xfrm>
            <a:off x="-232625" y="3548250"/>
            <a:ext cx="2078100" cy="1082400"/>
          </a:xfrm>
          <a:prstGeom prst="rect">
            <a:avLst/>
          </a:prstGeom>
        </p:spPr>
        <p:txBody>
          <a:bodyPr anchorCtr="0" anchor="t" bIns="91425" lIns="91425" rIns="91425" wrap="square" tIns="91425">
            <a:noAutofit/>
          </a:bodyPr>
          <a:lstStyle/>
          <a:p>
            <a:pPr indent="0" lvl="0" marL="0" rtl="0" algn="ctr">
              <a:spcBef>
                <a:spcPts val="0"/>
              </a:spcBef>
              <a:buNone/>
            </a:pPr>
            <a:r>
              <a:rPr lang="en">
                <a:solidFill>
                  <a:schemeClr val="lt1"/>
                </a:solidFill>
              </a:rPr>
              <a:t>Prediction</a:t>
            </a:r>
            <a:r>
              <a:rPr lang="en">
                <a:solidFill>
                  <a:schemeClr val="lt1"/>
                </a:solidFill>
              </a:rPr>
              <a:t> Data</a:t>
            </a:r>
          </a:p>
        </p:txBody>
      </p:sp>
      <p:cxnSp>
        <p:nvCxnSpPr>
          <p:cNvPr id="381" name="Shape 381"/>
          <p:cNvCxnSpPr/>
          <p:nvPr/>
        </p:nvCxnSpPr>
        <p:spPr>
          <a:xfrm>
            <a:off x="5139450" y="2018475"/>
            <a:ext cx="4200" cy="652200"/>
          </a:xfrm>
          <a:prstGeom prst="straightConnector1">
            <a:avLst/>
          </a:prstGeom>
          <a:noFill/>
          <a:ln cap="flat" cmpd="sng" w="28575">
            <a:solidFill>
              <a:srgbClr val="0000FF"/>
            </a:solidFill>
            <a:prstDash val="solid"/>
            <a:round/>
            <a:headEnd len="lg" w="lg" type="none"/>
            <a:tailEnd len="lg" w="lg" type="triangle"/>
          </a:ln>
        </p:spPr>
      </p:cxnSp>
      <p:sp>
        <p:nvSpPr>
          <p:cNvPr id="382" name="Shape 382"/>
          <p:cNvSpPr txBox="1"/>
          <p:nvPr/>
        </p:nvSpPr>
        <p:spPr>
          <a:xfrm>
            <a:off x="5293800" y="1968225"/>
            <a:ext cx="4050600" cy="365700"/>
          </a:xfrm>
          <a:prstGeom prst="rect">
            <a:avLst/>
          </a:prstGeom>
          <a:noFill/>
          <a:ln>
            <a:noFill/>
          </a:ln>
        </p:spPr>
        <p:txBody>
          <a:bodyPr anchorCtr="0" anchor="b" bIns="91425" lIns="91425" rIns="91425" wrap="square" tIns="91425">
            <a:noAutofit/>
          </a:bodyPr>
          <a:lstStyle/>
          <a:p>
            <a:pPr indent="0" lvl="0" marL="0" rtl="0">
              <a:spcBef>
                <a:spcPts val="0"/>
              </a:spcBef>
              <a:buNone/>
            </a:pPr>
            <a:r>
              <a:rPr lang="en"/>
              <a:t>1) q</a:t>
            </a:r>
            <a:r>
              <a:rPr lang="en"/>
              <a:t>uery for past outages due to severe weather</a:t>
            </a:r>
          </a:p>
        </p:txBody>
      </p:sp>
      <p:cxnSp>
        <p:nvCxnSpPr>
          <p:cNvPr id="383" name="Shape 383"/>
          <p:cNvCxnSpPr/>
          <p:nvPr/>
        </p:nvCxnSpPr>
        <p:spPr>
          <a:xfrm>
            <a:off x="4435125" y="2848075"/>
            <a:ext cx="445200" cy="0"/>
          </a:xfrm>
          <a:prstGeom prst="straightConnector1">
            <a:avLst/>
          </a:prstGeom>
          <a:noFill/>
          <a:ln cap="flat" cmpd="sng" w="28575">
            <a:solidFill>
              <a:schemeClr val="dk2"/>
            </a:solidFill>
            <a:prstDash val="solid"/>
            <a:round/>
            <a:headEnd len="lg" w="lg" type="none"/>
            <a:tailEnd len="lg" w="lg" type="triangle"/>
          </a:ln>
        </p:spPr>
      </p:cxnSp>
      <p:sp>
        <p:nvSpPr>
          <p:cNvPr id="384" name="Shape 384"/>
          <p:cNvSpPr txBox="1"/>
          <p:nvPr/>
        </p:nvSpPr>
        <p:spPr>
          <a:xfrm>
            <a:off x="5093400" y="2665225"/>
            <a:ext cx="4050600" cy="365700"/>
          </a:xfrm>
          <a:prstGeom prst="rect">
            <a:avLst/>
          </a:prstGeom>
          <a:noFill/>
          <a:ln>
            <a:noFill/>
          </a:ln>
        </p:spPr>
        <p:txBody>
          <a:bodyPr anchorCtr="0" anchor="b" bIns="91425" lIns="91425" rIns="91425" wrap="square" tIns="91425">
            <a:noAutofit/>
          </a:bodyPr>
          <a:lstStyle/>
          <a:p>
            <a:pPr indent="0" lvl="0" marL="0" rtl="0">
              <a:spcBef>
                <a:spcPts val="0"/>
              </a:spcBef>
              <a:buNone/>
            </a:pPr>
            <a:r>
              <a:rPr lang="en"/>
              <a:t>2</a:t>
            </a:r>
            <a:r>
              <a:rPr lang="en"/>
              <a:t>) label historical weather data</a:t>
            </a:r>
          </a:p>
        </p:txBody>
      </p:sp>
      <p:cxnSp>
        <p:nvCxnSpPr>
          <p:cNvPr id="385" name="Shape 385"/>
          <p:cNvCxnSpPr/>
          <p:nvPr/>
        </p:nvCxnSpPr>
        <p:spPr>
          <a:xfrm>
            <a:off x="5293800" y="3396625"/>
            <a:ext cx="480600" cy="450000"/>
          </a:xfrm>
          <a:prstGeom prst="straightConnector1">
            <a:avLst/>
          </a:prstGeom>
          <a:noFill/>
          <a:ln cap="flat" cmpd="sng" w="28575">
            <a:solidFill>
              <a:srgbClr val="0000FF"/>
            </a:solidFill>
            <a:prstDash val="solid"/>
            <a:round/>
            <a:headEnd len="lg" w="lg" type="none"/>
            <a:tailEnd len="lg" w="lg" type="triangle"/>
          </a:ln>
        </p:spPr>
      </p:cxnSp>
      <p:sp>
        <p:nvSpPr>
          <p:cNvPr id="386" name="Shape 386"/>
          <p:cNvSpPr txBox="1"/>
          <p:nvPr/>
        </p:nvSpPr>
        <p:spPr>
          <a:xfrm>
            <a:off x="5093400" y="3030925"/>
            <a:ext cx="4050600" cy="365700"/>
          </a:xfrm>
          <a:prstGeom prst="rect">
            <a:avLst/>
          </a:prstGeom>
          <a:noFill/>
          <a:ln>
            <a:noFill/>
          </a:ln>
        </p:spPr>
        <p:txBody>
          <a:bodyPr anchorCtr="0" anchor="b" bIns="91425" lIns="91425" rIns="91425" wrap="square" tIns="91425">
            <a:noAutofit/>
          </a:bodyPr>
          <a:lstStyle/>
          <a:p>
            <a:pPr indent="0" lvl="0" marL="0" rtl="0">
              <a:spcBef>
                <a:spcPts val="0"/>
              </a:spcBef>
              <a:buNone/>
            </a:pPr>
            <a:r>
              <a:rPr lang="en"/>
              <a:t>3</a:t>
            </a:r>
            <a:r>
              <a:rPr lang="en"/>
              <a:t>) teach power outage classifier</a:t>
            </a:r>
          </a:p>
        </p:txBody>
      </p:sp>
      <p:cxnSp>
        <p:nvCxnSpPr>
          <p:cNvPr id="387" name="Shape 387"/>
          <p:cNvCxnSpPr>
            <a:endCxn id="388" idx="1"/>
          </p:cNvCxnSpPr>
          <p:nvPr/>
        </p:nvCxnSpPr>
        <p:spPr>
          <a:xfrm flipH="1" rot="10800000">
            <a:off x="5105100" y="4004513"/>
            <a:ext cx="698700" cy="198300"/>
          </a:xfrm>
          <a:prstGeom prst="straightConnector1">
            <a:avLst/>
          </a:prstGeom>
          <a:noFill/>
          <a:ln cap="flat" cmpd="sng" w="28575">
            <a:solidFill>
              <a:srgbClr val="0000FF"/>
            </a:solidFill>
            <a:prstDash val="solid"/>
            <a:round/>
            <a:headEnd len="lg" w="lg" type="none"/>
            <a:tailEnd len="lg" w="lg" type="triangle"/>
          </a:ln>
        </p:spPr>
      </p:cxnSp>
      <p:sp>
        <p:nvSpPr>
          <p:cNvPr id="388" name="Shape 388"/>
          <p:cNvSpPr txBox="1"/>
          <p:nvPr/>
        </p:nvSpPr>
        <p:spPr>
          <a:xfrm>
            <a:off x="5803800" y="3739613"/>
            <a:ext cx="3030600" cy="529800"/>
          </a:xfrm>
          <a:prstGeom prst="rect">
            <a:avLst/>
          </a:prstGeom>
          <a:noFill/>
          <a:ln>
            <a:noFill/>
          </a:ln>
        </p:spPr>
        <p:txBody>
          <a:bodyPr anchorCtr="0" anchor="b" bIns="91425" lIns="91425" rIns="91425" wrap="square" tIns="91425">
            <a:noAutofit/>
          </a:bodyPr>
          <a:lstStyle/>
          <a:p>
            <a:pPr indent="0" lvl="0" marL="0" rtl="0">
              <a:spcBef>
                <a:spcPts val="0"/>
              </a:spcBef>
              <a:buNone/>
            </a:pPr>
            <a:r>
              <a:rPr lang="en"/>
              <a:t>4</a:t>
            </a:r>
            <a:r>
              <a:rPr lang="en"/>
              <a:t>) predict outages based on current forecast</a:t>
            </a:r>
          </a:p>
        </p:txBody>
      </p:sp>
      <p:pic>
        <p:nvPicPr>
          <p:cNvPr id="389" name="Shape 389"/>
          <p:cNvPicPr preferRelativeResize="0"/>
          <p:nvPr/>
        </p:nvPicPr>
        <p:blipFill>
          <a:blip r:embed="rId7">
            <a:alphaModFix/>
          </a:blip>
          <a:stretch>
            <a:fillRect/>
          </a:stretch>
        </p:blipFill>
        <p:spPr>
          <a:xfrm>
            <a:off x="6909920" y="4652449"/>
            <a:ext cx="2145154" cy="450000"/>
          </a:xfrm>
          <a:prstGeom prst="rect">
            <a:avLst/>
          </a:prstGeom>
          <a:noFill/>
          <a:ln>
            <a:noFill/>
          </a:ln>
        </p:spPr>
      </p:pic>
      <p:cxnSp>
        <p:nvCxnSpPr>
          <p:cNvPr id="390" name="Shape 390"/>
          <p:cNvCxnSpPr/>
          <p:nvPr/>
        </p:nvCxnSpPr>
        <p:spPr>
          <a:xfrm>
            <a:off x="6235425" y="4185675"/>
            <a:ext cx="258600" cy="258900"/>
          </a:xfrm>
          <a:prstGeom prst="straightConnector1">
            <a:avLst/>
          </a:prstGeom>
          <a:noFill/>
          <a:ln cap="flat" cmpd="sng" w="28575">
            <a:solidFill>
              <a:srgbClr val="0000FF"/>
            </a:solidFill>
            <a:prstDash val="solid"/>
            <a:round/>
            <a:headEnd len="lg" w="lg" type="none"/>
            <a:tailEnd len="lg" w="lg" type="triangle"/>
          </a:ln>
        </p:spPr>
      </p:cxn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 name="Shape 71"/>
        <p:cNvGrpSpPr/>
        <p:nvPr/>
      </p:nvGrpSpPr>
      <p:grpSpPr>
        <a:xfrm>
          <a:off x="0" y="0"/>
          <a:ext cx="0" cy="0"/>
          <a:chOff x="0" y="0"/>
          <a:chExt cx="0" cy="0"/>
        </a:xfrm>
      </p:grpSpPr>
      <p:pic>
        <p:nvPicPr>
          <p:cNvPr id="72" name="Shape 72"/>
          <p:cNvPicPr preferRelativeResize="0"/>
          <p:nvPr/>
        </p:nvPicPr>
        <p:blipFill>
          <a:blip r:embed="rId3">
            <a:alphaModFix/>
          </a:blip>
          <a:stretch>
            <a:fillRect/>
          </a:stretch>
        </p:blipFill>
        <p:spPr>
          <a:xfrm>
            <a:off x="0" y="-952500"/>
            <a:ext cx="9144002" cy="6096001"/>
          </a:xfrm>
          <a:prstGeom prst="rect">
            <a:avLst/>
          </a:prstGeom>
          <a:noFill/>
          <a:ln>
            <a:noFill/>
          </a:ln>
        </p:spPr>
      </p:pic>
      <p:sp>
        <p:nvSpPr>
          <p:cNvPr id="73" name="Shape 73"/>
          <p:cNvSpPr txBox="1"/>
          <p:nvPr/>
        </p:nvSpPr>
        <p:spPr>
          <a:xfrm>
            <a:off x="353575" y="463743"/>
            <a:ext cx="7138500" cy="1747200"/>
          </a:xfrm>
          <a:prstGeom prst="rect">
            <a:avLst/>
          </a:prstGeom>
          <a:noFill/>
          <a:ln>
            <a:noFill/>
          </a:ln>
        </p:spPr>
        <p:txBody>
          <a:bodyPr anchorCtr="0" anchor="ctr" bIns="91425" lIns="91425" rIns="91425" wrap="square" tIns="91425">
            <a:noAutofit/>
          </a:bodyPr>
          <a:lstStyle/>
          <a:p>
            <a:pPr indent="0" lvl="0" marL="0" rtl="0">
              <a:spcBef>
                <a:spcPts val="0"/>
              </a:spcBef>
              <a:buNone/>
            </a:pPr>
            <a:r>
              <a:rPr lang="en" sz="3000">
                <a:solidFill>
                  <a:srgbClr val="EFEFEF"/>
                </a:solidFill>
                <a:latin typeface="Oswald"/>
                <a:ea typeface="Oswald"/>
                <a:cs typeface="Oswald"/>
                <a:sym typeface="Oswald"/>
              </a:rPr>
              <a:t>Project objective: </a:t>
            </a:r>
          </a:p>
          <a:p>
            <a:pPr indent="0" lvl="0" marL="0" rtl="0">
              <a:spcBef>
                <a:spcPts val="0"/>
              </a:spcBef>
              <a:buNone/>
            </a:pPr>
            <a:r>
              <a:t/>
            </a:r>
            <a:endParaRPr sz="1100">
              <a:solidFill>
                <a:srgbClr val="EFEFEF"/>
              </a:solidFill>
              <a:latin typeface="Oswald"/>
              <a:ea typeface="Oswald"/>
              <a:cs typeface="Oswald"/>
              <a:sym typeface="Oswald"/>
            </a:endParaRPr>
          </a:p>
          <a:p>
            <a:pPr indent="-342900" lvl="0" marL="457200" rtl="0">
              <a:lnSpc>
                <a:spcPct val="115000"/>
              </a:lnSpc>
              <a:spcBef>
                <a:spcPts val="0"/>
              </a:spcBef>
              <a:spcAft>
                <a:spcPts val="1600"/>
              </a:spcAft>
              <a:buClr>
                <a:srgbClr val="EFEFEF"/>
              </a:buClr>
              <a:buSzPts val="1800"/>
              <a:buFont typeface="Average"/>
              <a:buChar char="●"/>
            </a:pPr>
            <a:r>
              <a:rPr lang="en" sz="1800">
                <a:solidFill>
                  <a:srgbClr val="EFEFEF"/>
                </a:solidFill>
                <a:latin typeface="Average"/>
                <a:ea typeface="Average"/>
                <a:cs typeface="Average"/>
                <a:sym typeface="Average"/>
              </a:rPr>
              <a:t>Use weather and power datasets to predict outages and their potential magnitude to inform residents and assist in preparation</a:t>
            </a:r>
          </a:p>
        </p:txBody>
      </p:sp>
      <p:pic>
        <p:nvPicPr>
          <p:cNvPr id="74" name="Shape 74"/>
          <p:cNvPicPr preferRelativeResize="0"/>
          <p:nvPr/>
        </p:nvPicPr>
        <p:blipFill>
          <a:blip r:embed="rId4">
            <a:alphaModFix/>
          </a:blip>
          <a:stretch>
            <a:fillRect/>
          </a:stretch>
        </p:blipFill>
        <p:spPr>
          <a:xfrm>
            <a:off x="7492075" y="-85112"/>
            <a:ext cx="1562300" cy="11717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2"/>
        </a:solidFill>
      </p:bgPr>
    </p:bg>
    <p:spTree>
      <p:nvGrpSpPr>
        <p:cNvPr id="78" name="Shape 78"/>
        <p:cNvGrpSpPr/>
        <p:nvPr/>
      </p:nvGrpSpPr>
      <p:grpSpPr>
        <a:xfrm>
          <a:off x="0" y="0"/>
          <a:ext cx="0" cy="0"/>
          <a:chOff x="0" y="0"/>
          <a:chExt cx="0" cy="0"/>
        </a:xfrm>
      </p:grpSpPr>
      <p:sp>
        <p:nvSpPr>
          <p:cNvPr id="79" name="Shape 79"/>
          <p:cNvSpPr txBox="1"/>
          <p:nvPr>
            <p:ph type="title"/>
          </p:nvPr>
        </p:nvSpPr>
        <p:spPr>
          <a:xfrm>
            <a:off x="311700" y="445025"/>
            <a:ext cx="8520600" cy="572700"/>
          </a:xfrm>
          <a:prstGeom prst="rect">
            <a:avLst/>
          </a:prstGeom>
        </p:spPr>
        <p:txBody>
          <a:bodyPr anchorCtr="0" anchor="t" bIns="91425" lIns="91425" rIns="91425" wrap="square" tIns="91425">
            <a:noAutofit/>
          </a:bodyPr>
          <a:lstStyle/>
          <a:p>
            <a:pPr indent="0" lvl="0" marL="0">
              <a:spcBef>
                <a:spcPts val="0"/>
              </a:spcBef>
              <a:buNone/>
            </a:pPr>
            <a:r>
              <a:rPr lang="en">
                <a:solidFill>
                  <a:schemeClr val="lt1"/>
                </a:solidFill>
              </a:rPr>
              <a:t>Acquisition and Organization of Information for Analytics</a:t>
            </a:r>
          </a:p>
        </p:txBody>
      </p:sp>
      <p:grpSp>
        <p:nvGrpSpPr>
          <p:cNvPr id="80" name="Shape 80"/>
          <p:cNvGrpSpPr/>
          <p:nvPr/>
        </p:nvGrpSpPr>
        <p:grpSpPr>
          <a:xfrm>
            <a:off x="202800" y="1159577"/>
            <a:ext cx="2827568" cy="3613526"/>
            <a:chOff x="3320450" y="1304875"/>
            <a:chExt cx="2632500" cy="3416400"/>
          </a:xfrm>
        </p:grpSpPr>
        <p:sp>
          <p:nvSpPr>
            <p:cNvPr id="81" name="Shape 81"/>
            <p:cNvSpPr txBox="1"/>
            <p:nvPr/>
          </p:nvSpPr>
          <p:spPr>
            <a:xfrm>
              <a:off x="3324050" y="1304875"/>
              <a:ext cx="2628900" cy="464100"/>
            </a:xfrm>
            <a:prstGeom prst="rect">
              <a:avLst/>
            </a:prstGeom>
            <a:solidFill>
              <a:srgbClr val="FFFFFF"/>
            </a:solidFill>
            <a:ln>
              <a:noFill/>
            </a:ln>
          </p:spPr>
          <p:txBody>
            <a:bodyPr anchorCtr="0" anchor="ctr" bIns="91425" lIns="91425" rIns="91425" wrap="square" tIns="91425">
              <a:noAutofit/>
            </a:bodyPr>
            <a:lstStyle/>
            <a:p>
              <a:pPr indent="0" lvl="0" marL="0">
                <a:spcBef>
                  <a:spcPts val="0"/>
                </a:spcBef>
                <a:buNone/>
              </a:pPr>
              <a:r>
                <a:t/>
              </a:r>
              <a:endParaRPr>
                <a:solidFill>
                  <a:schemeClr val="lt1"/>
                </a:solidFill>
              </a:endParaRPr>
            </a:p>
          </p:txBody>
        </p:sp>
        <p:sp>
          <p:nvSpPr>
            <p:cNvPr id="82" name="Shape 82"/>
            <p:cNvSpPr/>
            <p:nvPr/>
          </p:nvSpPr>
          <p:spPr>
            <a:xfrm>
              <a:off x="3320450" y="1304875"/>
              <a:ext cx="2628900" cy="3416400"/>
            </a:xfrm>
            <a:prstGeom prst="rect">
              <a:avLst/>
            </a:prstGeom>
            <a:noFill/>
            <a:ln cap="flat" cmpd="sng" w="9525">
              <a:solidFill>
                <a:srgbClr val="FFFFFF"/>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solidFill>
                  <a:schemeClr val="lt1"/>
                </a:solidFill>
              </a:endParaRPr>
            </a:p>
          </p:txBody>
        </p:sp>
      </p:grpSp>
      <p:sp>
        <p:nvSpPr>
          <p:cNvPr id="83" name="Shape 83"/>
          <p:cNvSpPr txBox="1"/>
          <p:nvPr/>
        </p:nvSpPr>
        <p:spPr>
          <a:xfrm>
            <a:off x="277089" y="1163798"/>
            <a:ext cx="2679300" cy="407700"/>
          </a:xfrm>
          <a:prstGeom prst="rect">
            <a:avLst/>
          </a:prstGeom>
          <a:noFill/>
          <a:ln>
            <a:noFill/>
          </a:ln>
        </p:spPr>
        <p:txBody>
          <a:bodyPr anchorCtr="0" anchor="t" bIns="91425" lIns="91425" rIns="91425" wrap="square" tIns="91425">
            <a:noAutofit/>
          </a:bodyPr>
          <a:lstStyle/>
          <a:p>
            <a:pPr indent="0" lvl="0" marL="0" rtl="0" algn="ctr">
              <a:lnSpc>
                <a:spcPct val="115000"/>
              </a:lnSpc>
              <a:spcBef>
                <a:spcPts val="0"/>
              </a:spcBef>
              <a:buNone/>
            </a:pPr>
            <a:r>
              <a:rPr lang="en" sz="1600">
                <a:solidFill>
                  <a:schemeClr val="lt1"/>
                </a:solidFill>
                <a:latin typeface="Average"/>
                <a:ea typeface="Average"/>
                <a:cs typeface="Average"/>
                <a:sym typeface="Average"/>
              </a:rPr>
              <a:t>NOAA</a:t>
            </a:r>
          </a:p>
        </p:txBody>
      </p:sp>
      <p:sp>
        <p:nvSpPr>
          <p:cNvPr id="84" name="Shape 84"/>
          <p:cNvSpPr txBox="1"/>
          <p:nvPr/>
        </p:nvSpPr>
        <p:spPr>
          <a:xfrm>
            <a:off x="285628" y="1610882"/>
            <a:ext cx="2662200" cy="2043900"/>
          </a:xfrm>
          <a:prstGeom prst="rect">
            <a:avLst/>
          </a:prstGeom>
          <a:noFill/>
          <a:ln>
            <a:noFill/>
          </a:ln>
        </p:spPr>
        <p:txBody>
          <a:bodyPr anchorCtr="0" anchor="t" bIns="91425" lIns="91425" rIns="91425" wrap="square" tIns="91425">
            <a:noAutofit/>
          </a:bodyPr>
          <a:lstStyle/>
          <a:p>
            <a:pPr indent="0" lvl="0" marL="0" rtl="0">
              <a:lnSpc>
                <a:spcPct val="115000"/>
              </a:lnSpc>
              <a:spcBef>
                <a:spcPts val="0"/>
              </a:spcBef>
              <a:spcAft>
                <a:spcPts val="1600"/>
              </a:spcAft>
              <a:buNone/>
            </a:pPr>
            <a:r>
              <a:rPr lang="en" sz="1200">
                <a:solidFill>
                  <a:schemeClr val="lt1"/>
                </a:solidFill>
                <a:latin typeface="Average"/>
                <a:ea typeface="Average"/>
                <a:cs typeface="Average"/>
                <a:sym typeface="Average"/>
              </a:rPr>
              <a:t>(National Oceanic and Atmospheric Administration)</a:t>
            </a:r>
          </a:p>
          <a:p>
            <a:pPr indent="0" lvl="0" marL="0" rtl="0">
              <a:lnSpc>
                <a:spcPct val="115000"/>
              </a:lnSpc>
              <a:spcBef>
                <a:spcPts val="0"/>
              </a:spcBef>
              <a:spcAft>
                <a:spcPts val="1600"/>
              </a:spcAft>
              <a:buNone/>
            </a:pPr>
            <a:r>
              <a:rPr lang="en" sz="1200">
                <a:solidFill>
                  <a:schemeClr val="lt1"/>
                </a:solidFill>
                <a:latin typeface="Average"/>
                <a:ea typeface="Average"/>
                <a:cs typeface="Average"/>
                <a:sym typeface="Average"/>
              </a:rPr>
              <a:t>Provides weather history over a long period of time and / or locations</a:t>
            </a:r>
          </a:p>
          <a:p>
            <a:pPr indent="0" lvl="0" marL="0" rtl="0">
              <a:lnSpc>
                <a:spcPct val="115000"/>
              </a:lnSpc>
              <a:spcBef>
                <a:spcPts val="0"/>
              </a:spcBef>
              <a:spcAft>
                <a:spcPts val="1600"/>
              </a:spcAft>
              <a:buNone/>
            </a:pPr>
            <a:r>
              <a:rPr lang="en" sz="1200">
                <a:solidFill>
                  <a:schemeClr val="lt1"/>
                </a:solidFill>
                <a:latin typeface="Average"/>
                <a:ea typeface="Average"/>
                <a:cs typeface="Average"/>
                <a:sym typeface="Average"/>
              </a:rPr>
              <a:t>Data fields: sky conditions, visibility, temperature, humidity, wind speed, pressure</a:t>
            </a:r>
          </a:p>
          <a:p>
            <a:pPr indent="0" lvl="0" marL="0" rtl="0">
              <a:lnSpc>
                <a:spcPct val="115000"/>
              </a:lnSpc>
              <a:spcBef>
                <a:spcPts val="0"/>
              </a:spcBef>
              <a:spcAft>
                <a:spcPts val="1600"/>
              </a:spcAft>
              <a:buNone/>
            </a:pPr>
            <a:r>
              <a:rPr lang="en" sz="1200">
                <a:solidFill>
                  <a:schemeClr val="lt1"/>
                </a:solidFill>
                <a:latin typeface="Average"/>
                <a:ea typeface="Average"/>
                <a:cs typeface="Average"/>
                <a:sym typeface="Average"/>
              </a:rPr>
              <a:t>Data size: up to 13,000+ observations/year (per city)</a:t>
            </a:r>
          </a:p>
          <a:p>
            <a:pPr indent="0" lvl="0" marL="0" rtl="0">
              <a:lnSpc>
                <a:spcPct val="115000"/>
              </a:lnSpc>
              <a:spcBef>
                <a:spcPts val="0"/>
              </a:spcBef>
              <a:spcAft>
                <a:spcPts val="1600"/>
              </a:spcAft>
              <a:buNone/>
            </a:pPr>
            <a:r>
              <a:rPr lang="en" sz="1200" u="sng">
                <a:solidFill>
                  <a:schemeClr val="lt1"/>
                </a:solidFill>
                <a:latin typeface="Average"/>
                <a:ea typeface="Average"/>
                <a:cs typeface="Average"/>
                <a:sym typeface="Average"/>
                <a:hlinkClick r:id="rId3"/>
              </a:rPr>
              <a:t>https://www.ncdc.noaa.gov/</a:t>
            </a:r>
          </a:p>
          <a:p>
            <a:pPr indent="0" lvl="0" marL="0" rtl="0">
              <a:lnSpc>
                <a:spcPct val="115000"/>
              </a:lnSpc>
              <a:spcBef>
                <a:spcPts val="0"/>
              </a:spcBef>
              <a:spcAft>
                <a:spcPts val="1600"/>
              </a:spcAft>
              <a:buNone/>
            </a:pPr>
            <a:r>
              <a:t/>
            </a:r>
            <a:endParaRPr>
              <a:solidFill>
                <a:schemeClr val="lt1"/>
              </a:solidFill>
              <a:latin typeface="Average"/>
              <a:ea typeface="Average"/>
              <a:cs typeface="Average"/>
              <a:sym typeface="Average"/>
            </a:endParaRPr>
          </a:p>
        </p:txBody>
      </p:sp>
      <p:pic>
        <p:nvPicPr>
          <p:cNvPr id="85" name="Shape 85"/>
          <p:cNvPicPr preferRelativeResize="0"/>
          <p:nvPr/>
        </p:nvPicPr>
        <p:blipFill>
          <a:blip r:embed="rId4">
            <a:alphaModFix/>
          </a:blip>
          <a:stretch>
            <a:fillRect/>
          </a:stretch>
        </p:blipFill>
        <p:spPr>
          <a:xfrm>
            <a:off x="3081375" y="1688702"/>
            <a:ext cx="5986424" cy="2769900"/>
          </a:xfrm>
          <a:prstGeom prst="rect">
            <a:avLst/>
          </a:prstGeom>
          <a:noFill/>
          <a:ln cap="flat" cmpd="sng" w="9525">
            <a:solidFill>
              <a:schemeClr val="dk2"/>
            </a:solidFill>
            <a:prstDash val="solid"/>
            <a:round/>
            <a:headEnd len="med" w="med" type="none"/>
            <a:tailEnd len="med" w="med" type="none"/>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2"/>
        </a:solidFill>
      </p:bgPr>
    </p:bg>
    <p:spTree>
      <p:nvGrpSpPr>
        <p:cNvPr id="89" name="Shape 89"/>
        <p:cNvGrpSpPr/>
        <p:nvPr/>
      </p:nvGrpSpPr>
      <p:grpSpPr>
        <a:xfrm>
          <a:off x="0" y="0"/>
          <a:ext cx="0" cy="0"/>
          <a:chOff x="0" y="0"/>
          <a:chExt cx="0" cy="0"/>
        </a:xfrm>
      </p:grpSpPr>
      <p:sp>
        <p:nvSpPr>
          <p:cNvPr id="90" name="Shape 90"/>
          <p:cNvSpPr txBox="1"/>
          <p:nvPr>
            <p:ph type="title"/>
          </p:nvPr>
        </p:nvSpPr>
        <p:spPr>
          <a:xfrm>
            <a:off x="311700" y="445025"/>
            <a:ext cx="8520600" cy="572700"/>
          </a:xfrm>
          <a:prstGeom prst="rect">
            <a:avLst/>
          </a:prstGeom>
        </p:spPr>
        <p:txBody>
          <a:bodyPr anchorCtr="0" anchor="t" bIns="91425" lIns="91425" rIns="91425" wrap="square" tIns="91425">
            <a:noAutofit/>
          </a:bodyPr>
          <a:lstStyle/>
          <a:p>
            <a:pPr indent="0" lvl="0" marL="0" rtl="0">
              <a:spcBef>
                <a:spcPts val="0"/>
              </a:spcBef>
              <a:buNone/>
            </a:pPr>
            <a:r>
              <a:rPr lang="en">
                <a:solidFill>
                  <a:schemeClr val="lt1"/>
                </a:solidFill>
              </a:rPr>
              <a:t>Acquisition and Organization of Information for Analytics</a:t>
            </a:r>
          </a:p>
        </p:txBody>
      </p:sp>
      <p:grpSp>
        <p:nvGrpSpPr>
          <p:cNvPr id="91" name="Shape 91"/>
          <p:cNvGrpSpPr/>
          <p:nvPr/>
        </p:nvGrpSpPr>
        <p:grpSpPr>
          <a:xfrm>
            <a:off x="159303" y="1165305"/>
            <a:ext cx="2920496" cy="3597128"/>
            <a:chOff x="6212550" y="1304875"/>
            <a:chExt cx="2632500" cy="3416400"/>
          </a:xfrm>
        </p:grpSpPr>
        <p:sp>
          <p:nvSpPr>
            <p:cNvPr id="92" name="Shape 92"/>
            <p:cNvSpPr/>
            <p:nvPr/>
          </p:nvSpPr>
          <p:spPr>
            <a:xfrm>
              <a:off x="6215400" y="1304875"/>
              <a:ext cx="2628900" cy="3416400"/>
            </a:xfrm>
            <a:prstGeom prst="rect">
              <a:avLst/>
            </a:prstGeom>
            <a:noFill/>
            <a:ln cap="flat" cmpd="sng" w="9525">
              <a:solidFill>
                <a:srgbClr val="FFFFFF"/>
              </a:solidFill>
              <a:prstDash val="solid"/>
              <a:round/>
              <a:headEnd len="med" w="med" type="none"/>
              <a:tailEnd len="med" w="med" type="none"/>
            </a:ln>
          </p:spPr>
          <p:txBody>
            <a:bodyPr anchorCtr="0" anchor="ctr" bIns="91425" lIns="91425" rIns="91425" wrap="square" tIns="91425">
              <a:noAutofit/>
            </a:bodyPr>
            <a:lstStyle/>
            <a:p>
              <a:pPr indent="0" lvl="0" marL="0" rtl="0">
                <a:spcBef>
                  <a:spcPts val="0"/>
                </a:spcBef>
                <a:buNone/>
              </a:pPr>
              <a:r>
                <a:t/>
              </a:r>
              <a:endParaRPr>
                <a:solidFill>
                  <a:schemeClr val="lt1"/>
                </a:solidFill>
              </a:endParaRPr>
            </a:p>
          </p:txBody>
        </p:sp>
        <p:sp>
          <p:nvSpPr>
            <p:cNvPr id="93" name="Shape 93"/>
            <p:cNvSpPr txBox="1"/>
            <p:nvPr/>
          </p:nvSpPr>
          <p:spPr>
            <a:xfrm>
              <a:off x="6212550" y="1304875"/>
              <a:ext cx="2632500" cy="464100"/>
            </a:xfrm>
            <a:prstGeom prst="rect">
              <a:avLst/>
            </a:prstGeom>
            <a:solidFill>
              <a:srgbClr val="FFFFFF"/>
            </a:solidFill>
            <a:ln>
              <a:noFill/>
            </a:ln>
          </p:spPr>
          <p:txBody>
            <a:bodyPr anchorCtr="0" anchor="ctr" bIns="91425" lIns="91425" rIns="91425" wrap="square" tIns="91425">
              <a:noAutofit/>
            </a:bodyPr>
            <a:lstStyle/>
            <a:p>
              <a:pPr indent="0" lvl="0" marL="0" rtl="0">
                <a:spcBef>
                  <a:spcPts val="0"/>
                </a:spcBef>
                <a:buNone/>
              </a:pPr>
              <a:r>
                <a:t/>
              </a:r>
              <a:endParaRPr>
                <a:solidFill>
                  <a:schemeClr val="lt1"/>
                </a:solidFill>
              </a:endParaRPr>
            </a:p>
          </p:txBody>
        </p:sp>
      </p:grpSp>
      <p:sp>
        <p:nvSpPr>
          <p:cNvPr id="94" name="Shape 94"/>
          <p:cNvSpPr txBox="1"/>
          <p:nvPr/>
        </p:nvSpPr>
        <p:spPr>
          <a:xfrm>
            <a:off x="226095" y="1163801"/>
            <a:ext cx="2767500" cy="407700"/>
          </a:xfrm>
          <a:prstGeom prst="rect">
            <a:avLst/>
          </a:prstGeom>
          <a:noFill/>
          <a:ln>
            <a:noFill/>
          </a:ln>
        </p:spPr>
        <p:txBody>
          <a:bodyPr anchorCtr="0" anchor="t" bIns="91425" lIns="91425" rIns="91425" wrap="square" tIns="91425">
            <a:noAutofit/>
          </a:bodyPr>
          <a:lstStyle/>
          <a:p>
            <a:pPr indent="0" lvl="0" marL="0" rtl="0" algn="ctr">
              <a:lnSpc>
                <a:spcPct val="115000"/>
              </a:lnSpc>
              <a:spcBef>
                <a:spcPts val="0"/>
              </a:spcBef>
              <a:buNone/>
            </a:pPr>
            <a:r>
              <a:rPr lang="en" sz="1600">
                <a:solidFill>
                  <a:schemeClr val="lt1"/>
                </a:solidFill>
                <a:latin typeface="Average"/>
                <a:ea typeface="Average"/>
                <a:cs typeface="Average"/>
                <a:sym typeface="Average"/>
              </a:rPr>
              <a:t>EIA Electric Power</a:t>
            </a:r>
          </a:p>
        </p:txBody>
      </p:sp>
      <p:sp>
        <p:nvSpPr>
          <p:cNvPr id="95" name="Shape 95"/>
          <p:cNvSpPr txBox="1"/>
          <p:nvPr/>
        </p:nvSpPr>
        <p:spPr>
          <a:xfrm>
            <a:off x="242931" y="1610887"/>
            <a:ext cx="2749800" cy="2043900"/>
          </a:xfrm>
          <a:prstGeom prst="rect">
            <a:avLst/>
          </a:prstGeom>
          <a:noFill/>
          <a:ln>
            <a:noFill/>
          </a:ln>
        </p:spPr>
        <p:txBody>
          <a:bodyPr anchorCtr="0" anchor="t" bIns="91425" lIns="91425" rIns="91425" wrap="square" tIns="91425">
            <a:noAutofit/>
          </a:bodyPr>
          <a:lstStyle/>
          <a:p>
            <a:pPr indent="0" lvl="0" marL="0" rtl="0">
              <a:lnSpc>
                <a:spcPct val="115000"/>
              </a:lnSpc>
              <a:spcBef>
                <a:spcPts val="0"/>
              </a:spcBef>
              <a:spcAft>
                <a:spcPts val="1600"/>
              </a:spcAft>
              <a:buNone/>
            </a:pPr>
            <a:r>
              <a:rPr lang="en" sz="1200">
                <a:solidFill>
                  <a:schemeClr val="lt1"/>
                </a:solidFill>
                <a:latin typeface="Average"/>
                <a:ea typeface="Average"/>
                <a:cs typeface="Average"/>
                <a:sym typeface="Average"/>
              </a:rPr>
              <a:t>Major Disturbances and Unusual Occurrences, Year-to-Date 2016</a:t>
            </a:r>
          </a:p>
          <a:p>
            <a:pPr indent="0" lvl="0" marL="0" rtl="0">
              <a:lnSpc>
                <a:spcPct val="115000"/>
              </a:lnSpc>
              <a:spcBef>
                <a:spcPts val="0"/>
              </a:spcBef>
              <a:spcAft>
                <a:spcPts val="1600"/>
              </a:spcAft>
              <a:buNone/>
            </a:pPr>
            <a:r>
              <a:rPr lang="en" sz="1200">
                <a:solidFill>
                  <a:schemeClr val="lt1"/>
                </a:solidFill>
                <a:latin typeface="Average"/>
                <a:ea typeface="Average"/>
                <a:cs typeface="Average"/>
                <a:sym typeface="Average"/>
              </a:rPr>
              <a:t>Data fields: Year, Month, Event Date and Time, Restoration Date and Time, Duration, Utility/Power Pool, NERC Region, Area Affected, Type of Disturbance, Loss (megawatts), Number of Customers Affected</a:t>
            </a:r>
          </a:p>
          <a:p>
            <a:pPr indent="0" lvl="0" marL="0" rtl="0">
              <a:lnSpc>
                <a:spcPct val="115000"/>
              </a:lnSpc>
              <a:spcBef>
                <a:spcPts val="0"/>
              </a:spcBef>
              <a:spcAft>
                <a:spcPts val="1600"/>
              </a:spcAft>
              <a:buNone/>
            </a:pPr>
            <a:r>
              <a:rPr lang="en" sz="1200">
                <a:solidFill>
                  <a:schemeClr val="lt1"/>
                </a:solidFill>
                <a:latin typeface="Average"/>
                <a:ea typeface="Average"/>
                <a:cs typeface="Average"/>
                <a:sym typeface="Average"/>
              </a:rPr>
              <a:t>Data size: 50-100 observations a year</a:t>
            </a:r>
          </a:p>
          <a:p>
            <a:pPr indent="0" lvl="0" marL="0" rtl="0">
              <a:lnSpc>
                <a:spcPct val="115000"/>
              </a:lnSpc>
              <a:spcBef>
                <a:spcPts val="0"/>
              </a:spcBef>
              <a:spcAft>
                <a:spcPts val="1600"/>
              </a:spcAft>
              <a:buNone/>
            </a:pPr>
            <a:r>
              <a:rPr lang="en" sz="1000" u="sng">
                <a:solidFill>
                  <a:schemeClr val="lt1"/>
                </a:solidFill>
                <a:latin typeface="Average"/>
                <a:ea typeface="Average"/>
                <a:cs typeface="Average"/>
                <a:sym typeface="Average"/>
                <a:hlinkClick r:id="rId3"/>
              </a:rPr>
              <a:t>https://www.eia.gov/electricity/monthly/epm_table_grapher.php?t=epmt_b_1</a:t>
            </a:r>
            <a:r>
              <a:rPr lang="en" sz="1000">
                <a:solidFill>
                  <a:schemeClr val="lt1"/>
                </a:solidFill>
                <a:latin typeface="Average"/>
                <a:ea typeface="Average"/>
                <a:cs typeface="Average"/>
                <a:sym typeface="Average"/>
              </a:rPr>
              <a:t> </a:t>
            </a:r>
          </a:p>
        </p:txBody>
      </p:sp>
      <p:pic>
        <p:nvPicPr>
          <p:cNvPr id="96" name="Shape 96"/>
          <p:cNvPicPr preferRelativeResize="0"/>
          <p:nvPr/>
        </p:nvPicPr>
        <p:blipFill>
          <a:blip r:embed="rId4">
            <a:alphaModFix/>
          </a:blip>
          <a:stretch>
            <a:fillRect/>
          </a:stretch>
        </p:blipFill>
        <p:spPr>
          <a:xfrm>
            <a:off x="3229625" y="1675550"/>
            <a:ext cx="5884626" cy="2732699"/>
          </a:xfrm>
          <a:prstGeom prst="rect">
            <a:avLst/>
          </a:prstGeom>
          <a:noFill/>
          <a:ln cap="flat" cmpd="sng" w="9525">
            <a:solidFill>
              <a:schemeClr val="dk2"/>
            </a:solidFill>
            <a:prstDash val="solid"/>
            <a:round/>
            <a:headEnd len="med" w="med" type="none"/>
            <a:tailEnd len="med" w="med" type="none"/>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2"/>
        </a:solidFill>
      </p:bgPr>
    </p:bg>
    <p:spTree>
      <p:nvGrpSpPr>
        <p:cNvPr id="100" name="Shape 100"/>
        <p:cNvGrpSpPr/>
        <p:nvPr/>
      </p:nvGrpSpPr>
      <p:grpSpPr>
        <a:xfrm>
          <a:off x="0" y="0"/>
          <a:ext cx="0" cy="0"/>
          <a:chOff x="0" y="0"/>
          <a:chExt cx="0" cy="0"/>
        </a:xfrm>
      </p:grpSpPr>
      <p:sp>
        <p:nvSpPr>
          <p:cNvPr id="101" name="Shape 101"/>
          <p:cNvSpPr txBox="1"/>
          <p:nvPr>
            <p:ph type="title"/>
          </p:nvPr>
        </p:nvSpPr>
        <p:spPr>
          <a:xfrm>
            <a:off x="311700" y="445025"/>
            <a:ext cx="8520600" cy="572700"/>
          </a:xfrm>
          <a:prstGeom prst="rect">
            <a:avLst/>
          </a:prstGeom>
        </p:spPr>
        <p:txBody>
          <a:bodyPr anchorCtr="0" anchor="t" bIns="91425" lIns="91425" rIns="91425" wrap="square" tIns="91425">
            <a:noAutofit/>
          </a:bodyPr>
          <a:lstStyle/>
          <a:p>
            <a:pPr indent="0" lvl="0" marL="0" rtl="0">
              <a:spcBef>
                <a:spcPts val="0"/>
              </a:spcBef>
              <a:buNone/>
            </a:pPr>
            <a:r>
              <a:rPr lang="en">
                <a:solidFill>
                  <a:schemeClr val="lt1"/>
                </a:solidFill>
              </a:rPr>
              <a:t>Acquisition and Organization of Information for Analytics</a:t>
            </a:r>
          </a:p>
        </p:txBody>
      </p:sp>
      <p:grpSp>
        <p:nvGrpSpPr>
          <p:cNvPr id="102" name="Shape 102"/>
          <p:cNvGrpSpPr/>
          <p:nvPr/>
        </p:nvGrpSpPr>
        <p:grpSpPr>
          <a:xfrm>
            <a:off x="311703" y="1160864"/>
            <a:ext cx="2827672" cy="3622067"/>
            <a:chOff x="431925" y="1304875"/>
            <a:chExt cx="2628925" cy="3416400"/>
          </a:xfrm>
        </p:grpSpPr>
        <p:sp>
          <p:nvSpPr>
            <p:cNvPr id="103" name="Shape 103"/>
            <p:cNvSpPr txBox="1"/>
            <p:nvPr/>
          </p:nvSpPr>
          <p:spPr>
            <a:xfrm>
              <a:off x="431925" y="1304875"/>
              <a:ext cx="2628900" cy="464100"/>
            </a:xfrm>
            <a:prstGeom prst="rect">
              <a:avLst/>
            </a:prstGeom>
            <a:solidFill>
              <a:srgbClr val="FFFFFF"/>
            </a:solidFill>
            <a:ln>
              <a:noFill/>
            </a:ln>
          </p:spPr>
          <p:txBody>
            <a:bodyPr anchorCtr="0" anchor="ctr" bIns="91425" lIns="91425" rIns="91425" wrap="square" tIns="91425">
              <a:noAutofit/>
            </a:bodyPr>
            <a:lstStyle/>
            <a:p>
              <a:pPr indent="0" lvl="0" marL="0">
                <a:spcBef>
                  <a:spcPts val="0"/>
                </a:spcBef>
                <a:buNone/>
              </a:pPr>
              <a:r>
                <a:t/>
              </a:r>
              <a:endParaRPr/>
            </a:p>
          </p:txBody>
        </p:sp>
        <p:sp>
          <p:nvSpPr>
            <p:cNvPr id="104" name="Shape 104"/>
            <p:cNvSpPr/>
            <p:nvPr/>
          </p:nvSpPr>
          <p:spPr>
            <a:xfrm>
              <a:off x="431950" y="1304875"/>
              <a:ext cx="2628900" cy="3416400"/>
            </a:xfrm>
            <a:prstGeom prst="rect">
              <a:avLst/>
            </a:prstGeom>
            <a:noFill/>
            <a:ln cap="flat" cmpd="sng" w="9525">
              <a:solidFill>
                <a:srgbClr val="FFFFFF"/>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grpSp>
      <p:sp>
        <p:nvSpPr>
          <p:cNvPr id="105" name="Shape 105"/>
          <p:cNvSpPr txBox="1"/>
          <p:nvPr/>
        </p:nvSpPr>
        <p:spPr>
          <a:xfrm>
            <a:off x="385650" y="1175923"/>
            <a:ext cx="2682900" cy="407700"/>
          </a:xfrm>
          <a:prstGeom prst="rect">
            <a:avLst/>
          </a:prstGeom>
          <a:noFill/>
          <a:ln>
            <a:noFill/>
          </a:ln>
        </p:spPr>
        <p:txBody>
          <a:bodyPr anchorCtr="0" anchor="t" bIns="91425" lIns="91425" rIns="91425" wrap="square" tIns="91425">
            <a:noAutofit/>
          </a:bodyPr>
          <a:lstStyle/>
          <a:p>
            <a:pPr indent="0" lvl="0" marL="0" rtl="0" algn="ctr">
              <a:lnSpc>
                <a:spcPct val="115000"/>
              </a:lnSpc>
              <a:spcBef>
                <a:spcPts val="0"/>
              </a:spcBef>
              <a:buNone/>
            </a:pPr>
            <a:r>
              <a:rPr lang="en" sz="1600">
                <a:solidFill>
                  <a:srgbClr val="37474F"/>
                </a:solidFill>
                <a:latin typeface="Average"/>
                <a:ea typeface="Average"/>
                <a:cs typeface="Average"/>
                <a:sym typeface="Average"/>
              </a:rPr>
              <a:t>Weather Underground</a:t>
            </a:r>
          </a:p>
        </p:txBody>
      </p:sp>
      <p:sp>
        <p:nvSpPr>
          <p:cNvPr id="106" name="Shape 106"/>
          <p:cNvSpPr txBox="1"/>
          <p:nvPr/>
        </p:nvSpPr>
        <p:spPr>
          <a:xfrm>
            <a:off x="393895" y="1622754"/>
            <a:ext cx="2665800" cy="1892100"/>
          </a:xfrm>
          <a:prstGeom prst="rect">
            <a:avLst/>
          </a:prstGeom>
          <a:noFill/>
          <a:ln>
            <a:noFill/>
          </a:ln>
        </p:spPr>
        <p:txBody>
          <a:bodyPr anchorCtr="0" anchor="t" bIns="91425" lIns="91425" rIns="91425" wrap="square" tIns="91425">
            <a:noAutofit/>
          </a:bodyPr>
          <a:lstStyle/>
          <a:p>
            <a:pPr indent="0" lvl="0" marL="0" rtl="0">
              <a:lnSpc>
                <a:spcPct val="115000"/>
              </a:lnSpc>
              <a:spcBef>
                <a:spcPts val="0"/>
              </a:spcBef>
              <a:spcAft>
                <a:spcPts val="1600"/>
              </a:spcAft>
              <a:buNone/>
            </a:pPr>
            <a:r>
              <a:rPr lang="en" sz="1200">
                <a:solidFill>
                  <a:srgbClr val="37474F"/>
                </a:solidFill>
                <a:latin typeface="Average"/>
                <a:ea typeface="Average"/>
                <a:cs typeface="Average"/>
                <a:sym typeface="Average"/>
              </a:rPr>
              <a:t>Hourly forecasts accessed via API</a:t>
            </a:r>
          </a:p>
          <a:p>
            <a:pPr indent="0" lvl="0" marL="0" rtl="0">
              <a:lnSpc>
                <a:spcPct val="115000"/>
              </a:lnSpc>
              <a:spcBef>
                <a:spcPts val="0"/>
              </a:spcBef>
              <a:spcAft>
                <a:spcPts val="1600"/>
              </a:spcAft>
              <a:buNone/>
            </a:pPr>
            <a:r>
              <a:rPr lang="en" sz="1100">
                <a:solidFill>
                  <a:srgbClr val="37474F"/>
                </a:solidFill>
                <a:latin typeface="Average"/>
                <a:ea typeface="Average"/>
                <a:cs typeface="Average"/>
                <a:sym typeface="Average"/>
              </a:rPr>
              <a:t>Data fields: location, observation time, weather description, temperature, humidity, wind (dir, mph, pressure), precipitation</a:t>
            </a:r>
            <a:r>
              <a:rPr lang="en" sz="1200">
                <a:solidFill>
                  <a:srgbClr val="37474F"/>
                </a:solidFill>
                <a:latin typeface="Average"/>
                <a:ea typeface="Average"/>
                <a:cs typeface="Average"/>
                <a:sym typeface="Average"/>
              </a:rPr>
              <a:t>)</a:t>
            </a:r>
          </a:p>
          <a:p>
            <a:pPr indent="0" lvl="0" marL="0" rtl="0">
              <a:lnSpc>
                <a:spcPct val="115000"/>
              </a:lnSpc>
              <a:spcBef>
                <a:spcPts val="0"/>
              </a:spcBef>
              <a:spcAft>
                <a:spcPts val="1600"/>
              </a:spcAft>
              <a:buNone/>
            </a:pPr>
            <a:r>
              <a:rPr lang="en" sz="1100">
                <a:solidFill>
                  <a:srgbClr val="37474F"/>
                </a:solidFill>
                <a:latin typeface="Average"/>
                <a:ea typeface="Average"/>
                <a:cs typeface="Average"/>
                <a:sym typeface="Average"/>
              </a:rPr>
              <a:t>Data size: Depends on number of cities</a:t>
            </a:r>
          </a:p>
          <a:p>
            <a:pPr indent="0" lvl="0" marL="0" rtl="0">
              <a:lnSpc>
                <a:spcPct val="115000"/>
              </a:lnSpc>
              <a:spcBef>
                <a:spcPts val="0"/>
              </a:spcBef>
              <a:spcAft>
                <a:spcPts val="1600"/>
              </a:spcAft>
              <a:buNone/>
            </a:pPr>
            <a:r>
              <a:rPr lang="en" sz="1200" u="sng">
                <a:solidFill>
                  <a:srgbClr val="37474F"/>
                </a:solidFill>
                <a:latin typeface="Average"/>
                <a:ea typeface="Average"/>
                <a:cs typeface="Average"/>
                <a:sym typeface="Average"/>
                <a:hlinkClick r:id="rId3"/>
              </a:rPr>
              <a:t>http://www.wunderground.com/weather/api/</a:t>
            </a:r>
          </a:p>
        </p:txBody>
      </p:sp>
      <p:pic>
        <p:nvPicPr>
          <p:cNvPr id="107" name="Shape 107"/>
          <p:cNvPicPr preferRelativeResize="0"/>
          <p:nvPr/>
        </p:nvPicPr>
        <p:blipFill>
          <a:blip r:embed="rId4">
            <a:alphaModFix/>
          </a:blip>
          <a:stretch>
            <a:fillRect/>
          </a:stretch>
        </p:blipFill>
        <p:spPr>
          <a:xfrm>
            <a:off x="3291775" y="1170125"/>
            <a:ext cx="5674655" cy="3820974"/>
          </a:xfrm>
          <a:prstGeom prst="rect">
            <a:avLst/>
          </a:prstGeom>
          <a:noFill/>
          <a:ln cap="flat" cmpd="sng" w="9525">
            <a:solidFill>
              <a:schemeClr val="dk2"/>
            </a:solidFill>
            <a:prstDash val="solid"/>
            <a:round/>
            <a:headEnd len="med" w="med" type="none"/>
            <a:tailEnd len="med" w="med" type="none"/>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11" name="Shape 111"/>
        <p:cNvGrpSpPr/>
        <p:nvPr/>
      </p:nvGrpSpPr>
      <p:grpSpPr>
        <a:xfrm>
          <a:off x="0" y="0"/>
          <a:ext cx="0" cy="0"/>
          <a:chOff x="0" y="0"/>
          <a:chExt cx="0" cy="0"/>
        </a:xfrm>
      </p:grpSpPr>
      <p:sp>
        <p:nvSpPr>
          <p:cNvPr id="112" name="Shape 112"/>
          <p:cNvSpPr txBox="1"/>
          <p:nvPr>
            <p:ph type="title"/>
          </p:nvPr>
        </p:nvSpPr>
        <p:spPr>
          <a:xfrm>
            <a:off x="311700" y="445025"/>
            <a:ext cx="8520600" cy="572700"/>
          </a:xfrm>
          <a:prstGeom prst="rect">
            <a:avLst/>
          </a:prstGeom>
        </p:spPr>
        <p:txBody>
          <a:bodyPr anchorCtr="0" anchor="t" bIns="91425" lIns="91425" rIns="91425" wrap="square" tIns="91425">
            <a:noAutofit/>
          </a:bodyPr>
          <a:lstStyle/>
          <a:p>
            <a:pPr indent="0" lvl="0" marL="0">
              <a:spcBef>
                <a:spcPts val="0"/>
              </a:spcBef>
              <a:buNone/>
            </a:pPr>
            <a:r>
              <a:rPr lang="en">
                <a:solidFill>
                  <a:schemeClr val="lt1"/>
                </a:solidFill>
              </a:rPr>
              <a:t>Future Architecture</a:t>
            </a:r>
          </a:p>
        </p:txBody>
      </p:sp>
      <p:sp>
        <p:nvSpPr>
          <p:cNvPr id="113" name="Shape 113"/>
          <p:cNvSpPr txBox="1"/>
          <p:nvPr/>
        </p:nvSpPr>
        <p:spPr>
          <a:xfrm>
            <a:off x="311700" y="1152475"/>
            <a:ext cx="3785700" cy="3666000"/>
          </a:xfrm>
          <a:prstGeom prst="rect">
            <a:avLst/>
          </a:prstGeom>
          <a:noFill/>
          <a:ln>
            <a:noFill/>
          </a:ln>
        </p:spPr>
        <p:txBody>
          <a:bodyPr anchorCtr="0" anchor="t" bIns="91425" lIns="91425" rIns="91425" wrap="square" tIns="91425">
            <a:noAutofit/>
          </a:bodyPr>
          <a:lstStyle/>
          <a:p>
            <a:pPr indent="-342900" lvl="0" marL="457200" rtl="0">
              <a:lnSpc>
                <a:spcPct val="115000"/>
              </a:lnSpc>
              <a:spcBef>
                <a:spcPts val="0"/>
              </a:spcBef>
              <a:buClr>
                <a:schemeClr val="lt1"/>
              </a:buClr>
              <a:buSzPts val="1800"/>
              <a:buFont typeface="Average"/>
              <a:buChar char="●"/>
            </a:pPr>
            <a:r>
              <a:rPr lang="en" sz="1800">
                <a:solidFill>
                  <a:schemeClr val="lt1"/>
                </a:solidFill>
                <a:latin typeface="Average"/>
                <a:ea typeface="Average"/>
                <a:cs typeface="Average"/>
                <a:sym typeface="Average"/>
              </a:rPr>
              <a:t>Architecture: Netflix</a:t>
            </a:r>
          </a:p>
          <a:p>
            <a:pPr indent="-317500" lvl="1" marL="914400" rtl="0">
              <a:lnSpc>
                <a:spcPct val="115000"/>
              </a:lnSpc>
              <a:spcBef>
                <a:spcPts val="0"/>
              </a:spcBef>
              <a:buClr>
                <a:schemeClr val="lt1"/>
              </a:buClr>
              <a:buSzPts val="1400"/>
              <a:buFont typeface="Average"/>
              <a:buChar char="○"/>
            </a:pPr>
            <a:r>
              <a:rPr lang="en">
                <a:solidFill>
                  <a:schemeClr val="lt1"/>
                </a:solidFill>
                <a:latin typeface="Average"/>
                <a:ea typeface="Average"/>
                <a:cs typeface="Average"/>
                <a:sym typeface="Average"/>
              </a:rPr>
              <a:t>One data warehouse for restoring predictive analyses</a:t>
            </a:r>
          </a:p>
          <a:p>
            <a:pPr indent="-342900" lvl="0" marL="457200" rtl="0">
              <a:lnSpc>
                <a:spcPct val="115000"/>
              </a:lnSpc>
              <a:spcBef>
                <a:spcPts val="0"/>
              </a:spcBef>
              <a:buClr>
                <a:schemeClr val="lt1"/>
              </a:buClr>
              <a:buSzPts val="1800"/>
              <a:buFont typeface="Average"/>
              <a:buChar char="●"/>
            </a:pPr>
            <a:r>
              <a:rPr lang="en" sz="1800">
                <a:solidFill>
                  <a:schemeClr val="lt1"/>
                </a:solidFill>
                <a:latin typeface="Average"/>
                <a:ea typeface="Average"/>
                <a:cs typeface="Average"/>
                <a:sym typeface="Average"/>
              </a:rPr>
              <a:t>Storage: HDFS</a:t>
            </a:r>
          </a:p>
          <a:p>
            <a:pPr indent="-317500" lvl="1" marL="914400" rtl="0">
              <a:lnSpc>
                <a:spcPct val="115000"/>
              </a:lnSpc>
              <a:spcBef>
                <a:spcPts val="0"/>
              </a:spcBef>
              <a:buClr>
                <a:schemeClr val="lt1"/>
              </a:buClr>
              <a:buSzPts val="1400"/>
              <a:buFont typeface="Average"/>
              <a:buChar char="○"/>
            </a:pPr>
            <a:r>
              <a:rPr lang="en">
                <a:solidFill>
                  <a:schemeClr val="lt1"/>
                </a:solidFill>
                <a:latin typeface="Average"/>
                <a:ea typeface="Average"/>
                <a:cs typeface="Average"/>
                <a:sym typeface="Average"/>
              </a:rPr>
              <a:t>Small, structured, semi-complete data</a:t>
            </a:r>
          </a:p>
          <a:p>
            <a:pPr indent="-317500" lvl="1" marL="914400" rtl="0">
              <a:lnSpc>
                <a:spcPct val="115000"/>
              </a:lnSpc>
              <a:spcBef>
                <a:spcPts val="0"/>
              </a:spcBef>
              <a:buClr>
                <a:schemeClr val="lt1"/>
              </a:buClr>
              <a:buSzPts val="1400"/>
              <a:buFont typeface="Average"/>
              <a:buChar char="○"/>
            </a:pPr>
            <a:r>
              <a:rPr lang="en">
                <a:solidFill>
                  <a:schemeClr val="lt1"/>
                </a:solidFill>
                <a:latin typeface="Average"/>
                <a:ea typeface="Average"/>
                <a:cs typeface="Average"/>
                <a:sym typeface="Average"/>
              </a:rPr>
              <a:t>Low latency, low quality, and basic query requirements</a:t>
            </a:r>
          </a:p>
          <a:p>
            <a:pPr indent="-317500" lvl="1" marL="914400" rtl="0">
              <a:lnSpc>
                <a:spcPct val="115000"/>
              </a:lnSpc>
              <a:spcBef>
                <a:spcPts val="0"/>
              </a:spcBef>
              <a:buClr>
                <a:schemeClr val="lt1"/>
              </a:buClr>
              <a:buSzPts val="1400"/>
              <a:buFont typeface="Average"/>
              <a:buChar char="○"/>
            </a:pPr>
            <a:r>
              <a:rPr lang="en">
                <a:solidFill>
                  <a:schemeClr val="lt1"/>
                </a:solidFill>
                <a:latin typeface="Average"/>
                <a:ea typeface="Average"/>
                <a:cs typeface="Average"/>
                <a:sym typeface="Average"/>
              </a:rPr>
              <a:t>Scales out</a:t>
            </a:r>
          </a:p>
          <a:p>
            <a:pPr indent="-342900" lvl="0" marL="457200" rtl="0">
              <a:lnSpc>
                <a:spcPct val="115000"/>
              </a:lnSpc>
              <a:spcBef>
                <a:spcPts val="0"/>
              </a:spcBef>
              <a:buClr>
                <a:schemeClr val="lt1"/>
              </a:buClr>
              <a:buSzPts val="1800"/>
              <a:buFont typeface="Average"/>
              <a:buChar char="●"/>
            </a:pPr>
            <a:r>
              <a:rPr lang="en" sz="1800">
                <a:solidFill>
                  <a:schemeClr val="lt1"/>
                </a:solidFill>
                <a:latin typeface="Average"/>
                <a:ea typeface="Average"/>
                <a:cs typeface="Average"/>
                <a:sym typeface="Average"/>
              </a:rPr>
              <a:t>Processing: Apache Spark-SQL</a:t>
            </a:r>
          </a:p>
          <a:p>
            <a:pPr indent="-317500" lvl="1" marL="914400" rtl="0">
              <a:lnSpc>
                <a:spcPct val="115000"/>
              </a:lnSpc>
              <a:spcBef>
                <a:spcPts val="0"/>
              </a:spcBef>
              <a:buClr>
                <a:schemeClr val="lt1"/>
              </a:buClr>
              <a:buSzPts val="1400"/>
              <a:buFont typeface="Average"/>
              <a:buChar char="○"/>
            </a:pPr>
            <a:r>
              <a:rPr lang="en">
                <a:solidFill>
                  <a:schemeClr val="lt1"/>
                </a:solidFill>
                <a:latin typeface="Average"/>
                <a:ea typeface="Average"/>
                <a:cs typeface="Average"/>
                <a:sym typeface="Average"/>
              </a:rPr>
              <a:t>MLlib, RDDs, pySpark</a:t>
            </a:r>
          </a:p>
        </p:txBody>
      </p:sp>
      <p:pic>
        <p:nvPicPr>
          <p:cNvPr id="114" name="Shape 114"/>
          <p:cNvPicPr preferRelativeResize="0"/>
          <p:nvPr/>
        </p:nvPicPr>
        <p:blipFill>
          <a:blip r:embed="rId4">
            <a:alphaModFix/>
          </a:blip>
          <a:stretch>
            <a:fillRect/>
          </a:stretch>
        </p:blipFill>
        <p:spPr>
          <a:xfrm>
            <a:off x="3200400" y="685800"/>
            <a:ext cx="5943600" cy="44577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18" name="Shape 118"/>
        <p:cNvGrpSpPr/>
        <p:nvPr/>
      </p:nvGrpSpPr>
      <p:grpSpPr>
        <a:xfrm>
          <a:off x="0" y="0"/>
          <a:ext cx="0" cy="0"/>
          <a:chOff x="0" y="0"/>
          <a:chExt cx="0" cy="0"/>
        </a:xfrm>
      </p:grpSpPr>
      <p:sp>
        <p:nvSpPr>
          <p:cNvPr id="119" name="Shape 119"/>
          <p:cNvSpPr/>
          <p:nvPr/>
        </p:nvSpPr>
        <p:spPr>
          <a:xfrm>
            <a:off x="1771300" y="4238900"/>
            <a:ext cx="5621100" cy="611400"/>
          </a:xfrm>
          <a:prstGeom prst="roundRect">
            <a:avLst>
              <a:gd fmla="val 16667" name="adj"/>
            </a:avLst>
          </a:prstGeom>
          <a:solidFill>
            <a:srgbClr val="FFFFFF"/>
          </a:solidFill>
          <a:ln cap="flat" cmpd="sng" w="19050">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rtl="0">
              <a:spcBef>
                <a:spcPts val="0"/>
              </a:spcBef>
              <a:buNone/>
            </a:pPr>
            <a:r>
              <a:rPr lang="en">
                <a:latin typeface="Average"/>
                <a:ea typeface="Average"/>
                <a:cs typeface="Average"/>
                <a:sym typeface="Average"/>
              </a:rPr>
              <a:t>Serving Layer</a:t>
            </a:r>
          </a:p>
        </p:txBody>
      </p:sp>
      <p:sp>
        <p:nvSpPr>
          <p:cNvPr id="120" name="Shape 120"/>
          <p:cNvSpPr txBox="1"/>
          <p:nvPr>
            <p:ph type="title"/>
          </p:nvPr>
        </p:nvSpPr>
        <p:spPr>
          <a:xfrm>
            <a:off x="311700" y="445025"/>
            <a:ext cx="8520600" cy="572700"/>
          </a:xfrm>
          <a:prstGeom prst="rect">
            <a:avLst/>
          </a:prstGeom>
        </p:spPr>
        <p:txBody>
          <a:bodyPr anchorCtr="0" anchor="t" bIns="91425" lIns="91425" rIns="91425" wrap="square" tIns="91425">
            <a:noAutofit/>
          </a:bodyPr>
          <a:lstStyle/>
          <a:p>
            <a:pPr indent="0" lvl="0" marL="0">
              <a:spcBef>
                <a:spcPts val="0"/>
              </a:spcBef>
              <a:buNone/>
            </a:pPr>
            <a:r>
              <a:rPr lang="en">
                <a:solidFill>
                  <a:schemeClr val="lt1"/>
                </a:solidFill>
              </a:rPr>
              <a:t>Pilot Architecture</a:t>
            </a:r>
          </a:p>
          <a:p>
            <a:pPr indent="0" lvl="0" marL="0">
              <a:spcBef>
                <a:spcPts val="0"/>
              </a:spcBef>
              <a:buNone/>
            </a:pPr>
            <a:r>
              <a:t/>
            </a:r>
            <a:endParaRPr>
              <a:solidFill>
                <a:schemeClr val="accent6"/>
              </a:solidFill>
            </a:endParaRPr>
          </a:p>
        </p:txBody>
      </p:sp>
      <p:pic>
        <p:nvPicPr>
          <p:cNvPr id="121" name="Shape 121"/>
          <p:cNvPicPr preferRelativeResize="0"/>
          <p:nvPr/>
        </p:nvPicPr>
        <p:blipFill>
          <a:blip r:embed="rId4">
            <a:alphaModFix/>
          </a:blip>
          <a:stretch>
            <a:fillRect/>
          </a:stretch>
        </p:blipFill>
        <p:spPr>
          <a:xfrm>
            <a:off x="5019976" y="4313875"/>
            <a:ext cx="2199723" cy="461450"/>
          </a:xfrm>
          <a:prstGeom prst="rect">
            <a:avLst/>
          </a:prstGeom>
          <a:noFill/>
          <a:ln>
            <a:noFill/>
          </a:ln>
        </p:spPr>
      </p:pic>
      <p:pic>
        <p:nvPicPr>
          <p:cNvPr id="122" name="Shape 122"/>
          <p:cNvPicPr preferRelativeResize="0"/>
          <p:nvPr/>
        </p:nvPicPr>
        <p:blipFill>
          <a:blip r:embed="rId5">
            <a:alphaModFix/>
          </a:blip>
          <a:stretch>
            <a:fillRect/>
          </a:stretch>
        </p:blipFill>
        <p:spPr>
          <a:xfrm>
            <a:off x="3728693" y="1118115"/>
            <a:ext cx="1791159" cy="496706"/>
          </a:xfrm>
          <a:prstGeom prst="rect">
            <a:avLst/>
          </a:prstGeom>
          <a:noFill/>
          <a:ln>
            <a:noFill/>
          </a:ln>
        </p:spPr>
      </p:pic>
      <p:pic>
        <p:nvPicPr>
          <p:cNvPr id="123" name="Shape 123"/>
          <p:cNvPicPr preferRelativeResize="0"/>
          <p:nvPr/>
        </p:nvPicPr>
        <p:blipFill>
          <a:blip r:embed="rId6">
            <a:alphaModFix/>
          </a:blip>
          <a:stretch>
            <a:fillRect/>
          </a:stretch>
        </p:blipFill>
        <p:spPr>
          <a:xfrm>
            <a:off x="1222200" y="1153366"/>
            <a:ext cx="1791159" cy="461449"/>
          </a:xfrm>
          <a:prstGeom prst="rect">
            <a:avLst/>
          </a:prstGeom>
          <a:noFill/>
          <a:ln>
            <a:noFill/>
          </a:ln>
        </p:spPr>
      </p:pic>
      <p:pic>
        <p:nvPicPr>
          <p:cNvPr id="124" name="Shape 124"/>
          <p:cNvPicPr preferRelativeResize="0"/>
          <p:nvPr/>
        </p:nvPicPr>
        <p:blipFill>
          <a:blip r:embed="rId7">
            <a:alphaModFix/>
          </a:blip>
          <a:stretch>
            <a:fillRect/>
          </a:stretch>
        </p:blipFill>
        <p:spPr>
          <a:xfrm>
            <a:off x="6462938" y="1101538"/>
            <a:ext cx="1879475" cy="529850"/>
          </a:xfrm>
          <a:prstGeom prst="rect">
            <a:avLst/>
          </a:prstGeom>
          <a:noFill/>
          <a:ln>
            <a:noFill/>
          </a:ln>
        </p:spPr>
      </p:pic>
      <p:sp>
        <p:nvSpPr>
          <p:cNvPr id="125" name="Shape 125"/>
          <p:cNvSpPr/>
          <p:nvPr/>
        </p:nvSpPr>
        <p:spPr>
          <a:xfrm>
            <a:off x="1771300" y="2036750"/>
            <a:ext cx="5601300" cy="611400"/>
          </a:xfrm>
          <a:prstGeom prst="roundRect">
            <a:avLst>
              <a:gd fmla="val 16667" name="adj"/>
            </a:avLst>
          </a:prstGeom>
          <a:solidFill>
            <a:srgbClr val="FFFFFF"/>
          </a:solidFill>
          <a:ln cap="flat" cmpd="sng" w="19050">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rPr lang="en">
                <a:latin typeface="Average"/>
                <a:ea typeface="Average"/>
                <a:cs typeface="Average"/>
                <a:sym typeface="Average"/>
              </a:rPr>
              <a:t>Storage Layer</a:t>
            </a:r>
          </a:p>
        </p:txBody>
      </p:sp>
      <p:sp>
        <p:nvSpPr>
          <p:cNvPr id="126" name="Shape 126"/>
          <p:cNvSpPr/>
          <p:nvPr/>
        </p:nvSpPr>
        <p:spPr>
          <a:xfrm>
            <a:off x="1771300" y="2678475"/>
            <a:ext cx="5601300" cy="882300"/>
          </a:xfrm>
          <a:prstGeom prst="roundRect">
            <a:avLst>
              <a:gd fmla="val 16667" name="adj"/>
            </a:avLst>
          </a:prstGeom>
          <a:solidFill>
            <a:srgbClr val="FFFFFF"/>
          </a:solidFill>
          <a:ln cap="flat" cmpd="sng" w="19050">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rPr lang="en">
                <a:latin typeface="Average"/>
                <a:ea typeface="Average"/>
                <a:cs typeface="Average"/>
                <a:sym typeface="Average"/>
              </a:rPr>
              <a:t>Processing Layer</a:t>
            </a:r>
          </a:p>
          <a:p>
            <a:pPr indent="0" lvl="0" marL="0" rtl="0">
              <a:spcBef>
                <a:spcPts val="0"/>
              </a:spcBef>
              <a:buNone/>
            </a:pPr>
            <a:r>
              <a:t/>
            </a:r>
            <a:endParaRPr>
              <a:latin typeface="Average"/>
              <a:ea typeface="Average"/>
              <a:cs typeface="Average"/>
              <a:sym typeface="Average"/>
            </a:endParaRPr>
          </a:p>
        </p:txBody>
      </p:sp>
      <p:sp>
        <p:nvSpPr>
          <p:cNvPr id="127" name="Shape 127"/>
          <p:cNvSpPr/>
          <p:nvPr/>
        </p:nvSpPr>
        <p:spPr>
          <a:xfrm>
            <a:off x="1761400" y="3591100"/>
            <a:ext cx="5621100" cy="611400"/>
          </a:xfrm>
          <a:prstGeom prst="roundRect">
            <a:avLst>
              <a:gd fmla="val 16667" name="adj"/>
            </a:avLst>
          </a:prstGeom>
          <a:solidFill>
            <a:srgbClr val="FFFFFF"/>
          </a:solidFill>
          <a:ln cap="flat" cmpd="sng" w="19050">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rtl="0">
              <a:spcBef>
                <a:spcPts val="0"/>
              </a:spcBef>
              <a:buNone/>
            </a:pPr>
            <a:r>
              <a:rPr lang="en">
                <a:latin typeface="Average"/>
                <a:ea typeface="Average"/>
                <a:cs typeface="Average"/>
                <a:sym typeface="Average"/>
              </a:rPr>
              <a:t>Streaming Layer</a:t>
            </a:r>
          </a:p>
        </p:txBody>
      </p:sp>
      <p:pic>
        <p:nvPicPr>
          <p:cNvPr id="128" name="Shape 128"/>
          <p:cNvPicPr preferRelativeResize="0"/>
          <p:nvPr/>
        </p:nvPicPr>
        <p:blipFill rotWithShape="1">
          <a:blip r:embed="rId8">
            <a:alphaModFix/>
          </a:blip>
          <a:srcRect b="19426" l="0" r="0" t="0"/>
          <a:stretch/>
        </p:blipFill>
        <p:spPr>
          <a:xfrm>
            <a:off x="6221675" y="2111725"/>
            <a:ext cx="859624" cy="461450"/>
          </a:xfrm>
          <a:prstGeom prst="rect">
            <a:avLst/>
          </a:prstGeom>
          <a:noFill/>
          <a:ln>
            <a:noFill/>
          </a:ln>
        </p:spPr>
      </p:pic>
      <p:pic>
        <p:nvPicPr>
          <p:cNvPr id="129" name="Shape 129"/>
          <p:cNvPicPr preferRelativeResize="0"/>
          <p:nvPr/>
        </p:nvPicPr>
        <p:blipFill>
          <a:blip r:embed="rId9">
            <a:alphaModFix/>
          </a:blip>
          <a:stretch>
            <a:fillRect/>
          </a:stretch>
        </p:blipFill>
        <p:spPr>
          <a:xfrm>
            <a:off x="5122023" y="2795205"/>
            <a:ext cx="1197024" cy="636720"/>
          </a:xfrm>
          <a:prstGeom prst="rect">
            <a:avLst/>
          </a:prstGeom>
          <a:noFill/>
          <a:ln>
            <a:noFill/>
          </a:ln>
        </p:spPr>
      </p:pic>
      <p:pic>
        <p:nvPicPr>
          <p:cNvPr id="130" name="Shape 130"/>
          <p:cNvPicPr preferRelativeResize="0"/>
          <p:nvPr/>
        </p:nvPicPr>
        <p:blipFill>
          <a:blip r:embed="rId10">
            <a:alphaModFix/>
          </a:blip>
          <a:stretch>
            <a:fillRect/>
          </a:stretch>
        </p:blipFill>
        <p:spPr>
          <a:xfrm>
            <a:off x="4033471" y="2933888"/>
            <a:ext cx="986493" cy="493231"/>
          </a:xfrm>
          <a:prstGeom prst="rect">
            <a:avLst/>
          </a:prstGeom>
          <a:noFill/>
          <a:ln>
            <a:noFill/>
          </a:ln>
        </p:spPr>
      </p:pic>
      <p:pic>
        <p:nvPicPr>
          <p:cNvPr id="131" name="Shape 131"/>
          <p:cNvPicPr preferRelativeResize="0"/>
          <p:nvPr/>
        </p:nvPicPr>
        <p:blipFill>
          <a:blip r:embed="rId11">
            <a:alphaModFix/>
          </a:blip>
          <a:stretch>
            <a:fillRect/>
          </a:stretch>
        </p:blipFill>
        <p:spPr>
          <a:xfrm>
            <a:off x="3358525" y="2932164"/>
            <a:ext cx="551880" cy="496700"/>
          </a:xfrm>
          <a:prstGeom prst="rect">
            <a:avLst/>
          </a:prstGeom>
          <a:noFill/>
          <a:ln>
            <a:noFill/>
          </a:ln>
        </p:spPr>
      </p:pic>
      <p:pic>
        <p:nvPicPr>
          <p:cNvPr id="132" name="Shape 132"/>
          <p:cNvPicPr preferRelativeResize="0"/>
          <p:nvPr/>
        </p:nvPicPr>
        <p:blipFill>
          <a:blip r:embed="rId12">
            <a:alphaModFix/>
          </a:blip>
          <a:stretch>
            <a:fillRect/>
          </a:stretch>
        </p:blipFill>
        <p:spPr>
          <a:xfrm>
            <a:off x="5980400" y="3712873"/>
            <a:ext cx="1197025" cy="367865"/>
          </a:xfrm>
          <a:prstGeom prst="rect">
            <a:avLst/>
          </a:prstGeom>
          <a:noFill/>
          <a:ln>
            <a:noFill/>
          </a:ln>
        </p:spPr>
      </p:pic>
      <p:pic>
        <p:nvPicPr>
          <p:cNvPr id="133" name="Shape 133"/>
          <p:cNvPicPr preferRelativeResize="0"/>
          <p:nvPr/>
        </p:nvPicPr>
        <p:blipFill>
          <a:blip r:embed="rId13">
            <a:alphaModFix/>
          </a:blip>
          <a:stretch>
            <a:fillRect/>
          </a:stretch>
        </p:blipFill>
        <p:spPr>
          <a:xfrm>
            <a:off x="6421102" y="2845957"/>
            <a:ext cx="809750" cy="8097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37" name="Shape 137"/>
        <p:cNvGrpSpPr/>
        <p:nvPr/>
      </p:nvGrpSpPr>
      <p:grpSpPr>
        <a:xfrm>
          <a:off x="0" y="0"/>
          <a:ext cx="0" cy="0"/>
          <a:chOff x="0" y="0"/>
          <a:chExt cx="0" cy="0"/>
        </a:xfrm>
      </p:grpSpPr>
      <p:sp>
        <p:nvSpPr>
          <p:cNvPr id="138" name="Shape 138"/>
          <p:cNvSpPr txBox="1"/>
          <p:nvPr>
            <p:ph type="title"/>
          </p:nvPr>
        </p:nvSpPr>
        <p:spPr>
          <a:xfrm>
            <a:off x="311700" y="445025"/>
            <a:ext cx="4831800" cy="572700"/>
          </a:xfrm>
          <a:prstGeom prst="rect">
            <a:avLst/>
          </a:prstGeom>
        </p:spPr>
        <p:txBody>
          <a:bodyPr anchorCtr="0" anchor="t" bIns="91425" lIns="91425" rIns="91425" wrap="square" tIns="91425">
            <a:noAutofit/>
          </a:bodyPr>
          <a:lstStyle/>
          <a:p>
            <a:pPr indent="0" lvl="0" marL="0" rtl="0">
              <a:spcBef>
                <a:spcPts val="0"/>
              </a:spcBef>
              <a:buNone/>
            </a:pPr>
            <a:r>
              <a:rPr lang="en">
                <a:solidFill>
                  <a:schemeClr val="lt1"/>
                </a:solidFill>
              </a:rPr>
              <a:t>Process: Pilot</a:t>
            </a:r>
          </a:p>
        </p:txBody>
      </p:sp>
      <p:sp>
        <p:nvSpPr>
          <p:cNvPr id="139" name="Shape 139"/>
          <p:cNvSpPr/>
          <p:nvPr/>
        </p:nvSpPr>
        <p:spPr>
          <a:xfrm>
            <a:off x="1912189" y="1757425"/>
            <a:ext cx="696006" cy="491832"/>
          </a:xfrm>
          <a:prstGeom prst="flowChartDocument">
            <a:avLst/>
          </a:prstGeom>
          <a:solidFill>
            <a:srgbClr val="D9EAD3"/>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rPr lang="en" sz="1000"/>
              <a:t>EIA</a:t>
            </a:r>
          </a:p>
        </p:txBody>
      </p:sp>
      <p:sp>
        <p:nvSpPr>
          <p:cNvPr id="140" name="Shape 140"/>
          <p:cNvSpPr/>
          <p:nvPr/>
        </p:nvSpPr>
        <p:spPr>
          <a:xfrm>
            <a:off x="1926116" y="2593984"/>
            <a:ext cx="696006" cy="491832"/>
          </a:xfrm>
          <a:prstGeom prst="flowChartDocument">
            <a:avLst/>
          </a:prstGeom>
          <a:solidFill>
            <a:srgbClr val="D9EAD3"/>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indent="0" lvl="0" marL="0" rtl="0">
              <a:spcBef>
                <a:spcPts val="0"/>
              </a:spcBef>
              <a:buNone/>
            </a:pPr>
            <a:r>
              <a:rPr lang="en" sz="1000"/>
              <a:t>NOAA</a:t>
            </a:r>
          </a:p>
        </p:txBody>
      </p:sp>
      <p:sp>
        <p:nvSpPr>
          <p:cNvPr id="141" name="Shape 141"/>
          <p:cNvSpPr/>
          <p:nvPr/>
        </p:nvSpPr>
        <p:spPr>
          <a:xfrm>
            <a:off x="752674" y="1762059"/>
            <a:ext cx="927544" cy="487316"/>
          </a:xfrm>
          <a:prstGeom prst="flowChartManualOperation">
            <a:avLst/>
          </a:prstGeom>
          <a:solidFill>
            <a:schemeClr val="accent2"/>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rPr lang="en" sz="900"/>
              <a:t>Put EIA</a:t>
            </a:r>
          </a:p>
        </p:txBody>
      </p:sp>
      <p:sp>
        <p:nvSpPr>
          <p:cNvPr id="142" name="Shape 142"/>
          <p:cNvSpPr/>
          <p:nvPr/>
        </p:nvSpPr>
        <p:spPr>
          <a:xfrm>
            <a:off x="752674" y="2634854"/>
            <a:ext cx="927544" cy="407919"/>
          </a:xfrm>
          <a:prstGeom prst="flowChartManualOperation">
            <a:avLst/>
          </a:prstGeom>
          <a:solidFill>
            <a:schemeClr val="accent2"/>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indent="0" lvl="0" marL="0" rtl="0">
              <a:spcBef>
                <a:spcPts val="0"/>
              </a:spcBef>
              <a:buNone/>
            </a:pPr>
            <a:r>
              <a:rPr lang="en" sz="900"/>
              <a:t>Put NOAA</a:t>
            </a:r>
          </a:p>
        </p:txBody>
      </p:sp>
      <p:sp>
        <p:nvSpPr>
          <p:cNvPr id="143" name="Shape 143"/>
          <p:cNvSpPr/>
          <p:nvPr/>
        </p:nvSpPr>
        <p:spPr>
          <a:xfrm>
            <a:off x="826449" y="3824954"/>
            <a:ext cx="770400" cy="487200"/>
          </a:xfrm>
          <a:prstGeom prst="rect">
            <a:avLst/>
          </a:prstGeom>
          <a:solidFill>
            <a:schemeClr val="dk2"/>
          </a:solidFill>
          <a:ln cap="flat" cmpd="sng" w="9525">
            <a:solidFill>
              <a:schemeClr val="lt1"/>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rPr lang="en" sz="1000"/>
              <a:t>Call Forecast</a:t>
            </a:r>
          </a:p>
        </p:txBody>
      </p:sp>
      <p:sp>
        <p:nvSpPr>
          <p:cNvPr id="144" name="Shape 144"/>
          <p:cNvSpPr/>
          <p:nvPr/>
        </p:nvSpPr>
        <p:spPr>
          <a:xfrm>
            <a:off x="2840149" y="1759690"/>
            <a:ext cx="770400" cy="487200"/>
          </a:xfrm>
          <a:prstGeom prst="rect">
            <a:avLst/>
          </a:prstGeom>
          <a:solidFill>
            <a:schemeClr val="dk2"/>
          </a:solidFill>
          <a:ln cap="flat" cmpd="sng" w="9525">
            <a:solidFill>
              <a:schemeClr val="lt1"/>
            </a:solidFill>
            <a:prstDash val="solid"/>
            <a:round/>
            <a:headEnd len="med" w="med" type="none"/>
            <a:tailEnd len="med" w="med" type="none"/>
          </a:ln>
        </p:spPr>
        <p:txBody>
          <a:bodyPr anchorCtr="0" anchor="ctr" bIns="91425" lIns="91425" rIns="91425" wrap="square" tIns="91425">
            <a:noAutofit/>
          </a:bodyPr>
          <a:lstStyle/>
          <a:p>
            <a:pPr indent="0" lvl="0" marL="0" rtl="0">
              <a:spcBef>
                <a:spcPts val="0"/>
              </a:spcBef>
              <a:buNone/>
            </a:pPr>
            <a:r>
              <a:rPr lang="en" sz="1000"/>
              <a:t>Process EIA</a:t>
            </a:r>
          </a:p>
        </p:txBody>
      </p:sp>
      <p:sp>
        <p:nvSpPr>
          <p:cNvPr id="145" name="Shape 145"/>
          <p:cNvSpPr/>
          <p:nvPr/>
        </p:nvSpPr>
        <p:spPr>
          <a:xfrm>
            <a:off x="2840149" y="2595156"/>
            <a:ext cx="770400" cy="487200"/>
          </a:xfrm>
          <a:prstGeom prst="rect">
            <a:avLst/>
          </a:prstGeom>
          <a:solidFill>
            <a:schemeClr val="dk2"/>
          </a:solidFill>
          <a:ln cap="flat" cmpd="sng" w="9525">
            <a:solidFill>
              <a:schemeClr val="lt1"/>
            </a:solidFill>
            <a:prstDash val="solid"/>
            <a:round/>
            <a:headEnd len="med" w="med" type="none"/>
            <a:tailEnd len="med" w="med" type="none"/>
          </a:ln>
        </p:spPr>
        <p:txBody>
          <a:bodyPr anchorCtr="0" anchor="ctr" bIns="91425" lIns="91425" rIns="91425" wrap="square" tIns="91425">
            <a:noAutofit/>
          </a:bodyPr>
          <a:lstStyle/>
          <a:p>
            <a:pPr indent="0" lvl="0" marL="0" rtl="0">
              <a:spcBef>
                <a:spcPts val="0"/>
              </a:spcBef>
              <a:buNone/>
            </a:pPr>
            <a:r>
              <a:rPr lang="en" sz="1000"/>
              <a:t>Process NOAA</a:t>
            </a:r>
          </a:p>
        </p:txBody>
      </p:sp>
      <p:sp>
        <p:nvSpPr>
          <p:cNvPr id="146" name="Shape 146"/>
          <p:cNvSpPr/>
          <p:nvPr/>
        </p:nvSpPr>
        <p:spPr>
          <a:xfrm>
            <a:off x="3937550" y="2003304"/>
            <a:ext cx="770400" cy="835500"/>
          </a:xfrm>
          <a:prstGeom prst="rect">
            <a:avLst/>
          </a:prstGeom>
          <a:solidFill>
            <a:schemeClr val="dk2"/>
          </a:solidFill>
          <a:ln cap="flat" cmpd="sng" w="9525">
            <a:solidFill>
              <a:schemeClr val="lt1"/>
            </a:solidFill>
            <a:prstDash val="solid"/>
            <a:round/>
            <a:headEnd len="med" w="med" type="none"/>
            <a:tailEnd len="med" w="med" type="none"/>
          </a:ln>
        </p:spPr>
        <p:txBody>
          <a:bodyPr anchorCtr="0" anchor="ctr" bIns="91425" lIns="91425" rIns="91425" wrap="square" tIns="91425">
            <a:noAutofit/>
          </a:bodyPr>
          <a:lstStyle/>
          <a:p>
            <a:pPr indent="0" lvl="0" marL="0" rtl="0">
              <a:spcBef>
                <a:spcPts val="0"/>
              </a:spcBef>
              <a:buNone/>
            </a:pPr>
            <a:r>
              <a:rPr lang="en" sz="1000"/>
              <a:t>Join Weather and Outage</a:t>
            </a:r>
          </a:p>
        </p:txBody>
      </p:sp>
      <p:sp>
        <p:nvSpPr>
          <p:cNvPr id="147" name="Shape 147"/>
          <p:cNvSpPr/>
          <p:nvPr/>
        </p:nvSpPr>
        <p:spPr>
          <a:xfrm>
            <a:off x="5034954" y="2106668"/>
            <a:ext cx="770400" cy="487200"/>
          </a:xfrm>
          <a:prstGeom prst="rect">
            <a:avLst/>
          </a:prstGeom>
          <a:solidFill>
            <a:schemeClr val="dk2"/>
          </a:solidFill>
          <a:ln cap="flat" cmpd="sng" w="9525">
            <a:solidFill>
              <a:schemeClr val="lt1"/>
            </a:solidFill>
            <a:prstDash val="solid"/>
            <a:round/>
            <a:headEnd len="med" w="med" type="none"/>
            <a:tailEnd len="med" w="med" type="none"/>
          </a:ln>
        </p:spPr>
        <p:txBody>
          <a:bodyPr anchorCtr="0" anchor="ctr" bIns="91425" lIns="91425" rIns="91425" wrap="square" tIns="91425">
            <a:noAutofit/>
          </a:bodyPr>
          <a:lstStyle/>
          <a:p>
            <a:pPr indent="0" lvl="0" marL="0" rtl="0">
              <a:spcBef>
                <a:spcPts val="0"/>
              </a:spcBef>
              <a:buNone/>
            </a:pPr>
            <a:r>
              <a:rPr lang="en" sz="1000"/>
              <a:t>Train Model</a:t>
            </a:r>
          </a:p>
        </p:txBody>
      </p:sp>
      <p:cxnSp>
        <p:nvCxnSpPr>
          <p:cNvPr id="148" name="Shape 148"/>
          <p:cNvCxnSpPr>
            <a:stCxn id="141" idx="3"/>
            <a:endCxn id="139" idx="1"/>
          </p:cNvCxnSpPr>
          <p:nvPr/>
        </p:nvCxnSpPr>
        <p:spPr>
          <a:xfrm flipH="1" rot="10800000">
            <a:off x="1587464" y="2003317"/>
            <a:ext cx="324600" cy="2400"/>
          </a:xfrm>
          <a:prstGeom prst="straightConnector1">
            <a:avLst/>
          </a:prstGeom>
          <a:noFill/>
          <a:ln cap="flat" cmpd="sng" w="19050">
            <a:solidFill>
              <a:schemeClr val="accent5"/>
            </a:solidFill>
            <a:prstDash val="solid"/>
            <a:round/>
            <a:headEnd len="lg" w="lg" type="none"/>
            <a:tailEnd len="lg" w="lg" type="triangle"/>
          </a:ln>
        </p:spPr>
      </p:cxnSp>
      <p:cxnSp>
        <p:nvCxnSpPr>
          <p:cNvPr id="149" name="Shape 149"/>
          <p:cNvCxnSpPr>
            <a:stCxn id="139" idx="3"/>
            <a:endCxn id="144" idx="1"/>
          </p:cNvCxnSpPr>
          <p:nvPr/>
        </p:nvCxnSpPr>
        <p:spPr>
          <a:xfrm>
            <a:off x="2608195" y="2003341"/>
            <a:ext cx="231900" cy="0"/>
          </a:xfrm>
          <a:prstGeom prst="straightConnector1">
            <a:avLst/>
          </a:prstGeom>
          <a:noFill/>
          <a:ln cap="flat" cmpd="sng" w="19050">
            <a:solidFill>
              <a:schemeClr val="accent5"/>
            </a:solidFill>
            <a:prstDash val="solid"/>
            <a:round/>
            <a:headEnd len="lg" w="lg" type="none"/>
            <a:tailEnd len="lg" w="lg" type="triangle"/>
          </a:ln>
        </p:spPr>
      </p:cxnSp>
      <p:cxnSp>
        <p:nvCxnSpPr>
          <p:cNvPr id="150" name="Shape 150"/>
          <p:cNvCxnSpPr>
            <a:stCxn id="142" idx="3"/>
            <a:endCxn id="140" idx="1"/>
          </p:cNvCxnSpPr>
          <p:nvPr/>
        </p:nvCxnSpPr>
        <p:spPr>
          <a:xfrm>
            <a:off x="1587464" y="2838814"/>
            <a:ext cx="338700" cy="1200"/>
          </a:xfrm>
          <a:prstGeom prst="straightConnector1">
            <a:avLst/>
          </a:prstGeom>
          <a:noFill/>
          <a:ln cap="flat" cmpd="sng" w="19050">
            <a:solidFill>
              <a:schemeClr val="accent5"/>
            </a:solidFill>
            <a:prstDash val="solid"/>
            <a:round/>
            <a:headEnd len="lg" w="lg" type="none"/>
            <a:tailEnd len="lg" w="lg" type="triangle"/>
          </a:ln>
        </p:spPr>
      </p:cxnSp>
      <p:cxnSp>
        <p:nvCxnSpPr>
          <p:cNvPr id="151" name="Shape 151"/>
          <p:cNvCxnSpPr>
            <a:stCxn id="140" idx="3"/>
            <a:endCxn id="145" idx="1"/>
          </p:cNvCxnSpPr>
          <p:nvPr/>
        </p:nvCxnSpPr>
        <p:spPr>
          <a:xfrm flipH="1" rot="10800000">
            <a:off x="2622122" y="2838700"/>
            <a:ext cx="218100" cy="1200"/>
          </a:xfrm>
          <a:prstGeom prst="straightConnector1">
            <a:avLst/>
          </a:prstGeom>
          <a:noFill/>
          <a:ln cap="flat" cmpd="sng" w="19050">
            <a:solidFill>
              <a:schemeClr val="accent5"/>
            </a:solidFill>
            <a:prstDash val="solid"/>
            <a:round/>
            <a:headEnd len="lg" w="lg" type="none"/>
            <a:tailEnd len="lg" w="lg" type="triangle"/>
          </a:ln>
        </p:spPr>
      </p:cxnSp>
      <p:cxnSp>
        <p:nvCxnSpPr>
          <p:cNvPr id="152" name="Shape 152"/>
          <p:cNvCxnSpPr>
            <a:stCxn id="144" idx="3"/>
            <a:endCxn id="146" idx="1"/>
          </p:cNvCxnSpPr>
          <p:nvPr/>
        </p:nvCxnSpPr>
        <p:spPr>
          <a:xfrm>
            <a:off x="3610549" y="2003290"/>
            <a:ext cx="327000" cy="417900"/>
          </a:xfrm>
          <a:prstGeom prst="straightConnector1">
            <a:avLst/>
          </a:prstGeom>
          <a:noFill/>
          <a:ln cap="flat" cmpd="sng" w="19050">
            <a:solidFill>
              <a:schemeClr val="accent5"/>
            </a:solidFill>
            <a:prstDash val="solid"/>
            <a:round/>
            <a:headEnd len="lg" w="lg" type="none"/>
            <a:tailEnd len="lg" w="lg" type="triangle"/>
          </a:ln>
        </p:spPr>
      </p:cxnSp>
      <p:cxnSp>
        <p:nvCxnSpPr>
          <p:cNvPr id="153" name="Shape 153"/>
          <p:cNvCxnSpPr>
            <a:stCxn id="145" idx="3"/>
            <a:endCxn id="146" idx="1"/>
          </p:cNvCxnSpPr>
          <p:nvPr/>
        </p:nvCxnSpPr>
        <p:spPr>
          <a:xfrm flipH="1" rot="10800000">
            <a:off x="3610549" y="2421156"/>
            <a:ext cx="327000" cy="417600"/>
          </a:xfrm>
          <a:prstGeom prst="straightConnector1">
            <a:avLst/>
          </a:prstGeom>
          <a:noFill/>
          <a:ln cap="flat" cmpd="sng" w="19050">
            <a:solidFill>
              <a:schemeClr val="accent5"/>
            </a:solidFill>
            <a:prstDash val="solid"/>
            <a:round/>
            <a:headEnd len="lg" w="lg" type="none"/>
            <a:tailEnd len="lg" w="lg" type="triangle"/>
          </a:ln>
        </p:spPr>
      </p:cxnSp>
      <p:cxnSp>
        <p:nvCxnSpPr>
          <p:cNvPr id="154" name="Shape 154"/>
          <p:cNvCxnSpPr>
            <a:stCxn id="146" idx="3"/>
            <a:endCxn id="147" idx="1"/>
          </p:cNvCxnSpPr>
          <p:nvPr/>
        </p:nvCxnSpPr>
        <p:spPr>
          <a:xfrm flipH="1" rot="10800000">
            <a:off x="4707950" y="2350254"/>
            <a:ext cx="327000" cy="70800"/>
          </a:xfrm>
          <a:prstGeom prst="straightConnector1">
            <a:avLst/>
          </a:prstGeom>
          <a:noFill/>
          <a:ln cap="flat" cmpd="sng" w="19050">
            <a:solidFill>
              <a:schemeClr val="accent5"/>
            </a:solidFill>
            <a:prstDash val="solid"/>
            <a:round/>
            <a:headEnd len="lg" w="lg" type="none"/>
            <a:tailEnd len="lg" w="lg" type="triangle"/>
          </a:ln>
        </p:spPr>
      </p:cxnSp>
      <p:cxnSp>
        <p:nvCxnSpPr>
          <p:cNvPr id="155" name="Shape 155"/>
          <p:cNvCxnSpPr>
            <a:stCxn id="147" idx="2"/>
            <a:endCxn id="156" idx="0"/>
          </p:cNvCxnSpPr>
          <p:nvPr/>
        </p:nvCxnSpPr>
        <p:spPr>
          <a:xfrm>
            <a:off x="5420154" y="2593868"/>
            <a:ext cx="0" cy="1231200"/>
          </a:xfrm>
          <a:prstGeom prst="straightConnector1">
            <a:avLst/>
          </a:prstGeom>
          <a:noFill/>
          <a:ln cap="flat" cmpd="sng" w="19050">
            <a:solidFill>
              <a:schemeClr val="accent5"/>
            </a:solidFill>
            <a:prstDash val="solid"/>
            <a:round/>
            <a:headEnd len="lg" w="lg" type="none"/>
            <a:tailEnd len="lg" w="lg" type="triangle"/>
          </a:ln>
        </p:spPr>
      </p:cxnSp>
      <p:sp>
        <p:nvSpPr>
          <p:cNvPr id="156" name="Shape 156"/>
          <p:cNvSpPr/>
          <p:nvPr/>
        </p:nvSpPr>
        <p:spPr>
          <a:xfrm>
            <a:off x="4956350" y="3824954"/>
            <a:ext cx="927544" cy="491846"/>
          </a:xfrm>
          <a:prstGeom prst="flowChartPredefinedProcess">
            <a:avLst/>
          </a:prstGeom>
          <a:solidFill>
            <a:schemeClr val="accent4"/>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rPr lang="en" sz="1000"/>
              <a:t>Model</a:t>
            </a:r>
          </a:p>
        </p:txBody>
      </p:sp>
      <p:cxnSp>
        <p:nvCxnSpPr>
          <p:cNvPr id="157" name="Shape 157"/>
          <p:cNvCxnSpPr>
            <a:stCxn id="158" idx="5"/>
            <a:endCxn id="156" idx="1"/>
          </p:cNvCxnSpPr>
          <p:nvPr/>
        </p:nvCxnSpPr>
        <p:spPr>
          <a:xfrm>
            <a:off x="2568318" y="4068612"/>
            <a:ext cx="2388000" cy="2400"/>
          </a:xfrm>
          <a:prstGeom prst="straightConnector1">
            <a:avLst/>
          </a:prstGeom>
          <a:noFill/>
          <a:ln cap="flat" cmpd="sng" w="19050">
            <a:solidFill>
              <a:schemeClr val="accent5"/>
            </a:solidFill>
            <a:prstDash val="solid"/>
            <a:round/>
            <a:headEnd len="lg" w="lg" type="none"/>
            <a:tailEnd len="lg" w="lg" type="triangle"/>
          </a:ln>
        </p:spPr>
      </p:cxnSp>
      <p:sp>
        <p:nvSpPr>
          <p:cNvPr id="158" name="Shape 158"/>
          <p:cNvSpPr/>
          <p:nvPr/>
        </p:nvSpPr>
        <p:spPr>
          <a:xfrm>
            <a:off x="1875015" y="3824954"/>
            <a:ext cx="770337" cy="487316"/>
          </a:xfrm>
          <a:prstGeom prst="flowChartInputOutput">
            <a:avLst/>
          </a:prstGeom>
          <a:solidFill>
            <a:srgbClr val="D9EAD3"/>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rPr lang="en" sz="1000"/>
              <a:t>WU</a:t>
            </a:r>
          </a:p>
        </p:txBody>
      </p:sp>
      <p:cxnSp>
        <p:nvCxnSpPr>
          <p:cNvPr id="159" name="Shape 159"/>
          <p:cNvCxnSpPr>
            <a:stCxn id="143" idx="3"/>
            <a:endCxn id="158" idx="2"/>
          </p:cNvCxnSpPr>
          <p:nvPr/>
        </p:nvCxnSpPr>
        <p:spPr>
          <a:xfrm>
            <a:off x="1596849" y="4068554"/>
            <a:ext cx="355200" cy="0"/>
          </a:xfrm>
          <a:prstGeom prst="straightConnector1">
            <a:avLst/>
          </a:prstGeom>
          <a:noFill/>
          <a:ln cap="flat" cmpd="sng" w="19050">
            <a:solidFill>
              <a:schemeClr val="accent5"/>
            </a:solidFill>
            <a:prstDash val="solid"/>
            <a:round/>
            <a:headEnd len="lg" w="lg" type="none"/>
            <a:tailEnd len="lg" w="lg" type="triangle"/>
          </a:ln>
        </p:spPr>
      </p:cxnSp>
      <p:sp>
        <p:nvSpPr>
          <p:cNvPr id="160" name="Shape 160"/>
          <p:cNvSpPr/>
          <p:nvPr/>
        </p:nvSpPr>
        <p:spPr>
          <a:xfrm>
            <a:off x="6302631" y="3822690"/>
            <a:ext cx="927558" cy="491832"/>
          </a:xfrm>
          <a:prstGeom prst="flowChartDocument">
            <a:avLst/>
          </a:prstGeom>
          <a:solidFill>
            <a:srgbClr val="D9EAD3"/>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indent="0" lvl="0" marL="0" rtl="0">
              <a:spcBef>
                <a:spcPts val="0"/>
              </a:spcBef>
              <a:buNone/>
            </a:pPr>
            <a:r>
              <a:rPr lang="en" sz="1000"/>
              <a:t>Predictions</a:t>
            </a:r>
          </a:p>
        </p:txBody>
      </p:sp>
      <p:sp>
        <p:nvSpPr>
          <p:cNvPr id="161" name="Shape 161"/>
          <p:cNvSpPr/>
          <p:nvPr/>
        </p:nvSpPr>
        <p:spPr>
          <a:xfrm>
            <a:off x="7696875" y="3824954"/>
            <a:ext cx="1011549" cy="491846"/>
          </a:xfrm>
          <a:prstGeom prst="flowChartDisplay">
            <a:avLst/>
          </a:prstGeom>
          <a:solidFill>
            <a:schemeClr val="accent5"/>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rPr lang="en" sz="1000"/>
              <a:t>Tableau</a:t>
            </a:r>
          </a:p>
        </p:txBody>
      </p:sp>
      <p:cxnSp>
        <p:nvCxnSpPr>
          <p:cNvPr id="162" name="Shape 162"/>
          <p:cNvCxnSpPr>
            <a:stCxn id="156" idx="3"/>
            <a:endCxn id="160" idx="1"/>
          </p:cNvCxnSpPr>
          <p:nvPr/>
        </p:nvCxnSpPr>
        <p:spPr>
          <a:xfrm flipH="1" rot="10800000">
            <a:off x="5883894" y="4068477"/>
            <a:ext cx="418800" cy="2400"/>
          </a:xfrm>
          <a:prstGeom prst="straightConnector1">
            <a:avLst/>
          </a:prstGeom>
          <a:noFill/>
          <a:ln cap="flat" cmpd="sng" w="19050">
            <a:solidFill>
              <a:schemeClr val="accent5"/>
            </a:solidFill>
            <a:prstDash val="solid"/>
            <a:round/>
            <a:headEnd len="lg" w="lg" type="none"/>
            <a:tailEnd len="lg" w="lg" type="triangle"/>
          </a:ln>
        </p:spPr>
      </p:cxnSp>
      <p:cxnSp>
        <p:nvCxnSpPr>
          <p:cNvPr id="163" name="Shape 163"/>
          <p:cNvCxnSpPr>
            <a:stCxn id="160" idx="3"/>
            <a:endCxn id="161" idx="1"/>
          </p:cNvCxnSpPr>
          <p:nvPr/>
        </p:nvCxnSpPr>
        <p:spPr>
          <a:xfrm>
            <a:off x="7230189" y="4068606"/>
            <a:ext cx="466800" cy="2400"/>
          </a:xfrm>
          <a:prstGeom prst="straightConnector1">
            <a:avLst/>
          </a:prstGeom>
          <a:noFill/>
          <a:ln cap="flat" cmpd="sng" w="19050">
            <a:solidFill>
              <a:schemeClr val="accent5"/>
            </a:solidFill>
            <a:prstDash val="solid"/>
            <a:round/>
            <a:headEnd len="lg" w="lg" type="none"/>
            <a:tailEnd len="lg" w="lg" type="triangle"/>
          </a:ln>
        </p:spPr>
      </p:cxnSp>
      <p:sp>
        <p:nvSpPr>
          <p:cNvPr id="164" name="Shape 164"/>
          <p:cNvSpPr txBox="1"/>
          <p:nvPr/>
        </p:nvSpPr>
        <p:spPr>
          <a:xfrm>
            <a:off x="257525" y="1185875"/>
            <a:ext cx="1149900" cy="408000"/>
          </a:xfrm>
          <a:prstGeom prst="rect">
            <a:avLst/>
          </a:prstGeom>
          <a:noFill/>
          <a:ln cap="flat" cmpd="sng" w="9525">
            <a:solidFill>
              <a:srgbClr val="D5A6BD"/>
            </a:solidFill>
            <a:prstDash val="solid"/>
            <a:round/>
            <a:headEnd len="med" w="med" type="none"/>
            <a:tailEnd len="med" w="med" type="none"/>
          </a:ln>
        </p:spPr>
        <p:txBody>
          <a:bodyPr anchorCtr="0" anchor="t" bIns="91425" lIns="91425" rIns="91425" wrap="square" tIns="91425">
            <a:noAutofit/>
          </a:bodyPr>
          <a:lstStyle/>
          <a:p>
            <a:pPr indent="0" lvl="0" marL="0">
              <a:spcBef>
                <a:spcPts val="0"/>
              </a:spcBef>
              <a:buNone/>
            </a:pPr>
            <a:r>
              <a:rPr lang="en"/>
              <a:t>LEARNING</a:t>
            </a:r>
          </a:p>
        </p:txBody>
      </p:sp>
      <p:sp>
        <p:nvSpPr>
          <p:cNvPr id="165" name="Shape 165"/>
          <p:cNvSpPr txBox="1"/>
          <p:nvPr/>
        </p:nvSpPr>
        <p:spPr>
          <a:xfrm>
            <a:off x="157625" y="3335175"/>
            <a:ext cx="1349700" cy="408000"/>
          </a:xfrm>
          <a:prstGeom prst="rect">
            <a:avLst/>
          </a:prstGeom>
          <a:noFill/>
          <a:ln cap="flat" cmpd="sng" w="9525">
            <a:solidFill>
              <a:srgbClr val="D5A6BD"/>
            </a:solidFill>
            <a:prstDash val="solid"/>
            <a:round/>
            <a:headEnd len="med" w="med" type="none"/>
            <a:tailEnd len="med" w="med" type="none"/>
          </a:ln>
        </p:spPr>
        <p:txBody>
          <a:bodyPr anchorCtr="0" anchor="t" bIns="91425" lIns="91425" rIns="91425" wrap="square" tIns="91425">
            <a:noAutofit/>
          </a:bodyPr>
          <a:lstStyle/>
          <a:p>
            <a:pPr indent="0" lvl="0" marL="0" rtl="0">
              <a:spcBef>
                <a:spcPts val="0"/>
              </a:spcBef>
              <a:buNone/>
            </a:pPr>
            <a:r>
              <a:rPr lang="en"/>
              <a:t>PREDICTION</a:t>
            </a:r>
          </a:p>
        </p:txBody>
      </p:sp>
    </p:spTree>
  </p:cSld>
  <p:clrMapOvr>
    <a:masterClrMapping/>
  </p:clrMapOvr>
</p:sld>
</file>

<file path=ppt/theme/theme1.xml><?xml version="1.0" encoding="utf-8"?>
<a:theme xmlns:a="http://schemas.openxmlformats.org/drawingml/2006/main" xmlns:r="http://schemas.openxmlformats.org/officeDocument/2006/relationships"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